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4"/>
  </p:notesMasterIdLst>
  <p:sldIdLst>
    <p:sldId id="299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1.bin"/><Relationship Id="rId3" Type="http://schemas.microsoft.com/office/2006/relationships/legacyDiagramText" Target="legacyDiagramText6.bin"/><Relationship Id="rId7" Type="http://schemas.microsoft.com/office/2006/relationships/legacyDiagramText" Target="legacyDiagramText10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6" Type="http://schemas.microsoft.com/office/2006/relationships/legacyDiagramText" Target="legacyDiagramText9.bin"/><Relationship Id="rId5" Type="http://schemas.microsoft.com/office/2006/relationships/legacyDiagramText" Target="legacyDiagramText8.bin"/><Relationship Id="rId10" Type="http://schemas.microsoft.com/office/2006/relationships/legacyDiagramText" Target="legacyDiagramText13.bin"/><Relationship Id="rId4" Type="http://schemas.microsoft.com/office/2006/relationships/legacyDiagramText" Target="legacyDiagramText7.bin"/><Relationship Id="rId9" Type="http://schemas.microsoft.com/office/2006/relationships/legacyDiagramText" Target="legacyDiagramText12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7B41EE-313E-4B1D-9C0D-2A595023F2B8}" type="datetimeFigureOut">
              <a:rPr lang="fa-IR" smtClean="0"/>
              <a:pPr/>
              <a:t>09/13/1438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B7A7673-844A-4CD7-BCD1-A14574D67B92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897" y="228600"/>
            <a:ext cx="8015654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A9CA6DD-CEA9-475F-9E0C-8BEADA2D29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image" Target="../media/image8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6" name="Picture 5" descr="in the name of god_(5)(800x600)_www.farapicture.blogfa.jpg"/>
          <p:cNvPicPr>
            <a:picLocks noChangeAspect="1"/>
          </p:cNvPicPr>
          <p:nvPr/>
        </p:nvPicPr>
        <p:blipFill>
          <a:blip r:embed="rId2" cstate="print"/>
          <a:srcRect b="1458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مقدمه = بازگشت به نامه / پيرو دستور ...</a:t>
            </a:r>
          </a:p>
          <a:p>
            <a:pPr algn="r" rtl="1"/>
            <a:r>
              <a:rPr lang="fa-IR">
                <a:cs typeface="B Homa" pitchFamily="2" charset="-78"/>
              </a:rPr>
              <a:t>پيام اصلي</a:t>
            </a:r>
          </a:p>
          <a:p>
            <a:pPr algn="r" rtl="1"/>
            <a:r>
              <a:rPr lang="fa-IR">
                <a:cs typeface="B Homa" pitchFamily="2" charset="-78"/>
              </a:rPr>
              <a:t>پايان و نتيجه گيري</a:t>
            </a:r>
            <a:endParaRPr lang="en-US">
              <a:cs typeface="B Homa" pitchFamily="2" charset="-78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اجزاي متن نامه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4000">
                <a:cs typeface="B Davat" pitchFamily="2" charset="-78"/>
              </a:rPr>
              <a:t>مقدمه باعث مي شود :</a:t>
            </a:r>
          </a:p>
          <a:p>
            <a:pPr algn="r" rtl="1">
              <a:buFont typeface="Wingdings" pitchFamily="2" charset="2"/>
              <a:buNone/>
            </a:pPr>
            <a:r>
              <a:rPr lang="fa-IR" sz="4000">
                <a:cs typeface="B Davat" pitchFamily="2" charset="-78"/>
              </a:rPr>
              <a:t>	- گيرنده نامه را در رسيدن به سوابق كمك كنيم .</a:t>
            </a:r>
          </a:p>
          <a:p>
            <a:pPr algn="r" rtl="1">
              <a:buFont typeface="Wingdings" pitchFamily="2" charset="2"/>
              <a:buNone/>
            </a:pPr>
            <a:r>
              <a:rPr lang="fa-IR" sz="4000">
                <a:cs typeface="B Davat" pitchFamily="2" charset="-78"/>
              </a:rPr>
              <a:t>	- به گيرنده كمك كنيم پيام را بهتر دريافت كند .</a:t>
            </a:r>
          </a:p>
          <a:p>
            <a:pPr algn="r" rtl="1">
              <a:buFont typeface="Wingdings" pitchFamily="2" charset="2"/>
              <a:buNone/>
            </a:pPr>
            <a:r>
              <a:rPr lang="fa-IR" sz="4000">
                <a:cs typeface="B Davat" pitchFamily="2" charset="-78"/>
              </a:rPr>
              <a:t>	- دلايل ارسال نامه را توضيح دهيم .</a:t>
            </a:r>
            <a:endParaRPr lang="en-US" sz="4000">
              <a:cs typeface="B Davat" pitchFamily="2" charset="-78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نكته 1: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4400">
                <a:cs typeface="B Davat" pitchFamily="2" charset="-78"/>
              </a:rPr>
              <a:t>پيام اصلي نامه :</a:t>
            </a:r>
          </a:p>
          <a:p>
            <a:pPr algn="r" rtl="1">
              <a:buFont typeface="Wingdings" pitchFamily="2" charset="2"/>
              <a:buNone/>
            </a:pPr>
            <a:r>
              <a:rPr lang="fa-IR" sz="4400">
                <a:cs typeface="B Davat" pitchFamily="2" charset="-78"/>
              </a:rPr>
              <a:t>	- يك يا چند مساله را طرح  كند .</a:t>
            </a:r>
          </a:p>
          <a:p>
            <a:pPr algn="r" rtl="1">
              <a:buFont typeface="Wingdings" pitchFamily="2" charset="2"/>
              <a:buNone/>
            </a:pPr>
            <a:r>
              <a:rPr lang="fa-IR" sz="4400">
                <a:cs typeface="B Davat" pitchFamily="2" charset="-78"/>
              </a:rPr>
              <a:t>	- گويا ، رسا و بدون ابهام باشد .</a:t>
            </a:r>
          </a:p>
          <a:p>
            <a:pPr algn="r" rtl="1">
              <a:buFont typeface="Wingdings" pitchFamily="2" charset="2"/>
              <a:buNone/>
            </a:pPr>
            <a:r>
              <a:rPr lang="fa-IR" sz="4400">
                <a:cs typeface="B Davat" pitchFamily="2" charset="-78"/>
              </a:rPr>
              <a:t>	- از عيوب زباني و بياني خالي باشد .</a:t>
            </a:r>
            <a:endParaRPr lang="en-US" sz="4400">
              <a:cs typeface="B Davat" pitchFamily="2" charset="-78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نكته 2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Davat" pitchFamily="2" charset="-78"/>
              </a:rPr>
              <a:t>در پايان نامه :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Davat" pitchFamily="2" charset="-78"/>
              </a:rPr>
              <a:t>	- بر آنچه خواسته ايم تاكيد مي كنيم .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Davat" pitchFamily="2" charset="-78"/>
              </a:rPr>
              <a:t>	- گيرنده را به انجام درخواست خود تشويق مي كنيم .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Davat" pitchFamily="2" charset="-78"/>
              </a:rPr>
              <a:t>	- پيام خود را توجيه مي كنيم .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Davat" pitchFamily="2" charset="-78"/>
              </a:rPr>
              <a:t>	- مدت زمان پاسخگويي و اثرات موضوع را يادآوري مي كنيم .</a:t>
            </a:r>
            <a:endParaRPr lang="en-US">
              <a:cs typeface="B Davat" pitchFamily="2" charset="-78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نكته 3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3600">
                <a:cs typeface="B Davat" pitchFamily="2" charset="-78"/>
              </a:rPr>
              <a:t>در نامه اصلي (بايگاني) بايد تمام رونوشت ها درج شده باشد .</a:t>
            </a:r>
          </a:p>
          <a:p>
            <a:pPr algn="r" rtl="1"/>
            <a:r>
              <a:rPr lang="fa-IR" sz="3600">
                <a:cs typeface="B Davat" pitchFamily="2" charset="-78"/>
              </a:rPr>
              <a:t>در نامه هاي برون سازماني رونوشت ها در نسخه اصلي ذكر نمي شود .</a:t>
            </a:r>
          </a:p>
          <a:p>
            <a:pPr algn="r" rtl="1"/>
            <a:r>
              <a:rPr lang="fa-IR" sz="3600">
                <a:cs typeface="B Davat" pitchFamily="2" charset="-78"/>
              </a:rPr>
              <a:t>براي ارسال رونوشت به مقامات بالا ، نامه جداگانه تهيه و رونوشت يا كپي نامه ضميمه مي شود .</a:t>
            </a:r>
            <a:endParaRPr lang="en-US" sz="3600">
              <a:cs typeface="B Davat" pitchFamily="2" charset="-78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توجه ( رونوشت )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Davat" pitchFamily="2" charset="-78"/>
              </a:rPr>
              <a:t>نامه بر روي كاغذ سفيد تميز و يك رو نوشته شود .</a:t>
            </a:r>
          </a:p>
          <a:p>
            <a:pPr algn="r" rtl="1"/>
            <a:r>
              <a:rPr lang="fa-IR">
                <a:cs typeface="B Davat" pitchFamily="2" charset="-78"/>
              </a:rPr>
              <a:t>رعايت شكل ظاهري نامه .</a:t>
            </a:r>
          </a:p>
          <a:p>
            <a:pPr algn="r" rtl="1"/>
            <a:r>
              <a:rPr lang="fa-IR">
                <a:cs typeface="B Davat" pitchFamily="2" charset="-78"/>
              </a:rPr>
              <a:t>نگارش به سبك نامه هاي اداري .</a:t>
            </a:r>
          </a:p>
          <a:p>
            <a:pPr algn="r" rtl="1"/>
            <a:r>
              <a:rPr lang="fa-IR">
                <a:cs typeface="B Davat" pitchFamily="2" charset="-78"/>
              </a:rPr>
              <a:t>لحن نامه تحكم آميز و آمرانه يا چاپلوسي و... نباشد .</a:t>
            </a:r>
          </a:p>
          <a:p>
            <a:pPr algn="r" rtl="1"/>
            <a:r>
              <a:rPr lang="fa-IR">
                <a:cs typeface="B Davat" pitchFamily="2" charset="-78"/>
              </a:rPr>
              <a:t>با خط خوانا و روشن و بدون غلط بنويسيم .</a:t>
            </a:r>
          </a:p>
          <a:p>
            <a:pPr algn="r" rtl="1"/>
            <a:r>
              <a:rPr lang="fa-IR">
                <a:cs typeface="B Davat" pitchFamily="2" charset="-78"/>
              </a:rPr>
              <a:t>خلاصه ، صريح و مستند باشد .</a:t>
            </a:r>
          </a:p>
          <a:p>
            <a:pPr algn="r" rtl="1"/>
            <a:endParaRPr lang="en-US">
              <a:cs typeface="B Davat" pitchFamily="2" charset="-78"/>
            </a:endParaRP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sz="3400">
                <a:cs typeface="B Farnaz" pitchFamily="2" charset="-78"/>
              </a:rPr>
              <a:t>نامه نگاري افراد به سازمان ها :</a:t>
            </a:r>
            <a:endParaRPr lang="en-US" sz="3400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Davat" pitchFamily="2" charset="-78"/>
              </a:rPr>
              <a:t>اقدام اوليه </a:t>
            </a:r>
          </a:p>
          <a:p>
            <a:pPr algn="r" rtl="1"/>
            <a:r>
              <a:rPr lang="fa-IR">
                <a:cs typeface="B Davat" pitchFamily="2" charset="-78"/>
              </a:rPr>
              <a:t>تهيه پيش نويس</a:t>
            </a:r>
          </a:p>
          <a:p>
            <a:pPr algn="r" rtl="1"/>
            <a:r>
              <a:rPr lang="fa-IR">
                <a:cs typeface="B Davat" pitchFamily="2" charset="-78"/>
              </a:rPr>
              <a:t>ارجاع ( درصورتي كه امضا كننده شخص ديگري است )</a:t>
            </a:r>
          </a:p>
          <a:p>
            <a:pPr algn="r" rtl="1"/>
            <a:r>
              <a:rPr lang="fa-IR">
                <a:cs typeface="B Davat" pitchFamily="2" charset="-78"/>
              </a:rPr>
              <a:t>تهيه نامه نهايي و ارسال</a:t>
            </a:r>
            <a:endParaRPr lang="en-US">
              <a:cs typeface="B Davat" pitchFamily="2" charset="-78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مراحل تهيه نامه اداري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Oval 3"/>
          <p:cNvSpPr>
            <a:spLocks noChangeArrowheads="1"/>
          </p:cNvSpPr>
          <p:nvPr/>
        </p:nvSpPr>
        <p:spPr bwMode="auto">
          <a:xfrm>
            <a:off x="1981200" y="2286000"/>
            <a:ext cx="5638800" cy="2590800"/>
          </a:xfrm>
          <a:prstGeom prst="ellipse">
            <a:avLst/>
          </a:prstGeom>
          <a:solidFill>
            <a:srgbClr val="CCFFFF">
              <a:alpha val="50000"/>
            </a:srgbClr>
          </a:solidFill>
          <a:ln w="28575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2052" name="Picture 4" descr="bis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663700"/>
            <a:ext cx="4495800" cy="32131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395288" y="4724400"/>
            <a:ext cx="8382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ar-SA" sz="6600"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مكانيزاسيون مكاتبات اداري </a:t>
            </a:r>
            <a:endParaRPr lang="en-US" sz="6600">
              <a:effectLst>
                <a:outerShdw blurRad="38100" dist="38100" dir="2700000" algn="tl">
                  <a:srgbClr val="C0C0C0"/>
                </a:outerShdw>
              </a:effectLst>
              <a:cs typeface="B Titr" pitchFamily="2" charset="-78"/>
            </a:endParaRPr>
          </a:p>
        </p:txBody>
      </p:sp>
      <p:pic>
        <p:nvPicPr>
          <p:cNvPr id="122884" name="Picture 4" descr="AG00564_"/>
          <p:cNvPicPr>
            <a:picLocks noChangeAspect="1" noChangeArrowheads="1" noCrop="1"/>
          </p:cNvPicPr>
          <p:nvPr/>
        </p:nvPicPr>
        <p:blipFill>
          <a:blip r:embed="rId2" cstate="print">
            <a:lum bright="-90000"/>
          </a:blip>
          <a:srcRect/>
          <a:stretch>
            <a:fillRect/>
          </a:stretch>
        </p:blipFill>
        <p:spPr bwMode="auto">
          <a:xfrm>
            <a:off x="1763713" y="1603375"/>
            <a:ext cx="3048000" cy="2330450"/>
          </a:xfrm>
          <a:prstGeom prst="rect">
            <a:avLst/>
          </a:prstGeom>
          <a:noFill/>
        </p:spPr>
      </p:pic>
      <p:pic>
        <p:nvPicPr>
          <p:cNvPr id="122885" name="Picture 5" descr="AG00564_"/>
          <p:cNvPicPr>
            <a:picLocks noChangeAspect="1" noChangeArrowheads="1" noCrop="1"/>
          </p:cNvPicPr>
          <p:nvPr/>
        </p:nvPicPr>
        <p:blipFill>
          <a:blip r:embed="rId2" cstate="print">
            <a:lum bright="-36000" contrast="-36000"/>
          </a:blip>
          <a:srcRect/>
          <a:stretch>
            <a:fillRect/>
          </a:stretch>
        </p:blipFill>
        <p:spPr bwMode="auto">
          <a:xfrm>
            <a:off x="3829050" y="1557338"/>
            <a:ext cx="3048000" cy="2330450"/>
          </a:xfrm>
          <a:prstGeom prst="rect">
            <a:avLst/>
          </a:prstGeom>
          <a:noFill/>
        </p:spPr>
      </p:pic>
      <p:pic>
        <p:nvPicPr>
          <p:cNvPr id="122886" name="Picture 6" descr="AG00564_"/>
          <p:cNvPicPr>
            <a:picLocks noChangeAspect="1" noChangeArrowheads="1" noCrop="1"/>
          </p:cNvPicPr>
          <p:nvPr/>
        </p:nvPicPr>
        <p:blipFill>
          <a:blip r:embed="rId2" cstate="print">
            <a:lum bright="-66000"/>
          </a:blip>
          <a:srcRect/>
          <a:stretch>
            <a:fillRect/>
          </a:stretch>
        </p:blipFill>
        <p:spPr bwMode="auto">
          <a:xfrm>
            <a:off x="2627313" y="522288"/>
            <a:ext cx="3048000" cy="2330450"/>
          </a:xfrm>
          <a:prstGeom prst="rect">
            <a:avLst/>
          </a:prstGeom>
          <a:noFill/>
        </p:spPr>
      </p:pic>
      <p:sp>
        <p:nvSpPr>
          <p:cNvPr id="122890" name="Text Box 10"/>
          <p:cNvSpPr txBox="1">
            <a:spLocks noChangeArrowheads="1"/>
          </p:cNvSpPr>
          <p:nvPr/>
        </p:nvSpPr>
        <p:spPr bwMode="auto">
          <a:xfrm>
            <a:off x="250825" y="6200775"/>
            <a:ext cx="8382000" cy="39687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مديريت پشتيباني دانشگاه علوم پزشكي مشهد</a:t>
            </a: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22891" name="Line 11"/>
          <p:cNvSpPr>
            <a:spLocks noChangeShapeType="1"/>
          </p:cNvSpPr>
          <p:nvPr/>
        </p:nvSpPr>
        <p:spPr bwMode="auto">
          <a:xfrm flipH="1">
            <a:off x="250825" y="4365625"/>
            <a:ext cx="8713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2918" name="Text Box 38"/>
          <p:cNvSpPr txBox="1">
            <a:spLocks noChangeArrowheads="1"/>
          </p:cNvSpPr>
          <p:nvPr/>
        </p:nvSpPr>
        <p:spPr bwMode="auto">
          <a:xfrm>
            <a:off x="250825" y="174625"/>
            <a:ext cx="8642350" cy="39687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66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دانشگاه علوم پزشكي مشهد</a:t>
            </a: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pic>
        <p:nvPicPr>
          <p:cNvPr id="122920" name="Picture 40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838" y="1125538"/>
            <a:ext cx="762000" cy="687387"/>
          </a:xfrm>
          <a:prstGeom prst="rect">
            <a:avLst/>
          </a:prstGeom>
          <a:noFill/>
        </p:spPr>
      </p:pic>
      <p:sp>
        <p:nvSpPr>
          <p:cNvPr id="122923" name="AutoShape 43"/>
          <p:cNvSpPr>
            <a:spLocks noChangeArrowheads="1"/>
          </p:cNvSpPr>
          <p:nvPr/>
        </p:nvSpPr>
        <p:spPr bwMode="auto">
          <a:xfrm>
            <a:off x="3276600" y="2636838"/>
            <a:ext cx="2016125" cy="1428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2924" name="Picture 4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2276475"/>
            <a:ext cx="762000" cy="687388"/>
          </a:xfrm>
          <a:prstGeom prst="rect">
            <a:avLst/>
          </a:prstGeom>
          <a:noFill/>
        </p:spPr>
      </p:pic>
      <p:pic>
        <p:nvPicPr>
          <p:cNvPr id="122925" name="Picture 45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2276475"/>
            <a:ext cx="762000" cy="687388"/>
          </a:xfrm>
          <a:prstGeom prst="rect">
            <a:avLst/>
          </a:prstGeom>
          <a:noFill/>
        </p:spPr>
      </p:pic>
      <p:sp>
        <p:nvSpPr>
          <p:cNvPr id="122926" name="AutoShape 46"/>
          <p:cNvSpPr>
            <a:spLocks noChangeArrowheads="1"/>
          </p:cNvSpPr>
          <p:nvPr/>
        </p:nvSpPr>
        <p:spPr bwMode="auto">
          <a:xfrm rot="16200000">
            <a:off x="3721894" y="2147094"/>
            <a:ext cx="863600" cy="1444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utoUpdateAnimBg="0"/>
      <p:bldP spid="122890" grpId="0" animBg="1" autoUpdateAnimBg="0"/>
      <p:bldP spid="122891" grpId="0" animBg="1"/>
      <p:bldP spid="12291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4039561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تدوین نامه های اداری و تدوین گزارش نویسی یکی از ضروریات </a:t>
            </a:r>
            <a:r>
              <a:rPr lang="fa-IR" smtClean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هر کاری هر فردی </a:t>
            </a:r>
            <a:r>
              <a:rPr lang="fa-IR" dirty="0" smtClean="0">
                <a:solidFill>
                  <a:schemeClr val="accent1">
                    <a:lumMod val="50000"/>
                  </a:schemeClr>
                </a:solidFill>
                <a:cs typeface="B Nazanin" pitchFamily="2" charset="-78"/>
              </a:rPr>
              <a:t>می باشد که مشغول به کار می باشد. شرکت پایدار اقدام به طراحی و تولید دوره آموزش مجازی آیین نگارش و مکاتبات اداری نموده است.</a:t>
            </a:r>
            <a:endParaRPr lang="fa-IR" dirty="0">
              <a:solidFill>
                <a:schemeClr val="accent1">
                  <a:lumMod val="50000"/>
                </a:schemeClr>
              </a:solidFill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219200"/>
            <a:ext cx="8305800" cy="502920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cs typeface="B Titr" pitchFamily="2" charset="-78"/>
              </a:rPr>
              <a:t>امروزه يكي از مهمترين اهداف ادارات و سازمانها، مكانيزه كردن فعاليتهاي جاري سازمان ها به منظور بهره وري بيشتر و بهتر از پتانسيل هاي موجود </a:t>
            </a:r>
            <a:br>
              <a:rPr lang="ar-SA" sz="4800">
                <a:solidFill>
                  <a:srgbClr val="800000"/>
                </a:solidFill>
                <a:cs typeface="B Titr" pitchFamily="2" charset="-78"/>
              </a:rPr>
            </a:br>
            <a:r>
              <a:rPr lang="ar-SA" sz="4800">
                <a:solidFill>
                  <a:srgbClr val="800000"/>
                </a:solidFill>
                <a:cs typeface="B Titr" pitchFamily="2" charset="-78"/>
              </a:rPr>
              <a:t>مي باشد.</a:t>
            </a:r>
            <a:endParaRPr lang="en-US" sz="48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Farnaz" pitchFamily="2" charset="-78"/>
            </a:endParaRPr>
          </a:p>
        </p:txBody>
      </p:sp>
      <p:pic>
        <p:nvPicPr>
          <p:cNvPr id="12293" name="Picture 5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2295" name="Picture 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458200" cy="379730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ar-SA" sz="6000">
                <a:solidFill>
                  <a:srgbClr val="800000"/>
                </a:solidFill>
                <a:cs typeface="B Titr" pitchFamily="2" charset="-78"/>
              </a:rPr>
              <a:t>هدف از اتوماسيون اداري حذف كاغذ از مكاتبات اداري </a:t>
            </a:r>
            <a:r>
              <a:rPr lang="en-US" sz="60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(</a:t>
            </a:r>
            <a:r>
              <a:rPr lang="en-US" sz="60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PaperLess)</a:t>
            </a:r>
            <a:r>
              <a:rPr lang="ar-SA" sz="6000">
                <a:solidFill>
                  <a:srgbClr val="800000"/>
                </a:solidFill>
                <a:cs typeface="B Titr" pitchFamily="2" charset="-78"/>
              </a:rPr>
              <a:t> مي باشد. </a:t>
            </a:r>
            <a:endParaRPr lang="en-US" sz="60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3317" name="Picture 5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3319" name="Picture 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320" name="Rectangle 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Farnaz" pitchFamily="2" charset="-78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2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81000" y="1371600"/>
            <a:ext cx="8305800" cy="5026025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ar-SA" sz="4000">
                <a:solidFill>
                  <a:srgbClr val="800000"/>
                </a:solidFill>
                <a:cs typeface="B Titr" pitchFamily="2" charset="-78"/>
              </a:rPr>
              <a:t>در اكثر سازمانها گردش نامه ها و حفظ سوابق از مهمترين امور جاري سازمان بوده و همواره هزينه انساني و مالي زيادي را بر سازمانها تحميل مي نمايد. بنابراين جهت كاهش هزينه ها استفاده از سيستم هاي مكانيزه ضروري به نظر مي رسد. </a:t>
            </a:r>
            <a:endParaRPr lang="en-US" sz="40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4341" name="Picture 5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4343" name="Picture 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Farnaz" pitchFamily="2" charset="-78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3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1752600"/>
            <a:ext cx="9144000" cy="3832225"/>
          </a:xfrm>
          <a:prstGeom prst="rect">
            <a:avLst/>
          </a:prstGeom>
          <a:solidFill>
            <a:srgbClr val="FFFFCC"/>
          </a:solidFill>
          <a:ln w="76200" cmpd="tri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rtl="1">
              <a:lnSpc>
                <a:spcPct val="135000"/>
              </a:lnSpc>
              <a:spcBef>
                <a:spcPct val="50000"/>
              </a:spcBef>
            </a:pPr>
            <a:r>
              <a:rPr lang="ar-SA" sz="54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فرايند  </a:t>
            </a:r>
            <a:r>
              <a:rPr lang="fa-IR" sz="54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نصب و راه اندازي سيستم اتوماسيون اداري </a:t>
            </a:r>
          </a:p>
          <a:p>
            <a:pPr rtl="1">
              <a:lnSpc>
                <a:spcPct val="135000"/>
              </a:lnSpc>
              <a:spcBef>
                <a:spcPct val="50000"/>
              </a:spcBef>
            </a:pPr>
            <a:r>
              <a:rPr lang="fa-IR" sz="5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در ستاد مركزي دانشگاه</a:t>
            </a:r>
            <a:r>
              <a:rPr lang="ar-SA" sz="54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 </a:t>
            </a:r>
            <a:endParaRPr lang="en-US" sz="540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itchFamily="2" charset="-78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5365" name="Picture 5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5367" name="Picture 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5368" name="Rectangle 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Farnaz" pitchFamily="2" charset="-78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4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468313" y="981075"/>
            <a:ext cx="8305800" cy="5527675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در سال 1380 سيستم جامع دبيرخانه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paperLess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در ساختمانهاي ستاد مركزي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- ساختمان شماره يك (قريشي)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- ساختمان شماره دو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- ساختمان شماره سه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  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نصب و پياده سازي شد  و طي آموزش هاي لازم پرسنل دبيرخانه ها همزمان ورود اطلاعات را به سيستم دبيرخانه و دفاتر انديكاتور انجام مي دادند و بعد از مدت 8 ماه كه سيستم از نظر امنيتي چك شد و  اشكالات آن توسط برنامه نويس مربوطه برطرف شد. تمام دفاتر انديكاتوري كه جهت ثبت نامه هاي وارده و صادره به دبيرخانه جمع آوري شده و پرسنل دبيرخانه ها فقط با سيستم جامع دبيرخانه مشغول به كار شدند.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2644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2646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2647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5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395288" y="1052513"/>
            <a:ext cx="8305800" cy="5230812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تقريبا تا اواخر سال 1382  هفتاد و پنج درصد سيستم در حوزه ستاد مركزي اجرا شد كه اين سيستم شامل خصوصيات ذيل مي باشد: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نرم افزار به زبان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delphi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با مديريت بانك اطلاعات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SQL server 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و مديريت شبكه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advanced server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در سال 1383 سيستم اتوماسيون اداري بريد كه شامل مشخصات ذيل مي باشد جايگزين اين سيستم شد كه شامل مشخصات ذيل مي باشد.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نرم افزار به زبان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با مديريت بانك اطلاعات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oracle </a:t>
            </a:r>
            <a:endParaRPr lang="fa-IR" sz="23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و مديريت شبكه 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advanced server</a:t>
            </a: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3668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3670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3671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6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395288" y="1341438"/>
            <a:ext cx="8305800" cy="4764087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60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اين سيستم به عنوان پايلوت در ساختمان شماره 2</a:t>
            </a:r>
            <a:r>
              <a:rPr lang="en-US" sz="2300">
                <a:solidFill>
                  <a:srgbClr val="800000"/>
                </a:solidFill>
                <a:cs typeface="B Titr" pitchFamily="2" charset="-78"/>
              </a:rPr>
              <a:t> 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مديريت پشتيباني نصب و راه اندازي شد و در حدود 4 ماه در كنار سيستم قبلي جامع دبيرخانه مورد آزمايش و بررسي قرار گرفته و سپس در دبيرخانه ساختمان قريشي (1)  و ساختمان شماره (3) هم  با اين سيستم شروع به كار كردند . بعد از آموزش هاي لازم پرسنل دبيرخانه ها در ساختمان شماره 2 مديريت پشتيباني واحد تايپ هم مشغول به كار شد.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60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سپس نوبت به آموزش كارتابل مديران و رئيس واحدها و كارشناسان رسيد كه فعلا در اين ساختمان به صورت پايلوت مشغول به كار مي باشد. 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4691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4692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4694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4695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7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468313" y="1268413"/>
            <a:ext cx="8305800" cy="44259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پياده سازي سيستم مكاتبات اداري در سطح دانشگاه علوم پزشكي مشهد در چهار فاز پيش بيني  و در حال اجرا ست كه بدين شرح مي باشد: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 u="sng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فاز يك :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نصب و راه اندازي و آموزش سيستم در ستاد مركزي كه شامل 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- ساختمان شماره يك (قريشي – رياست)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- ساختمان شماره دو (مديريت پشتيباني )  </a:t>
            </a:r>
            <a:r>
              <a:rPr lang="fa-IR" sz="2300" u="sng">
                <a:solidFill>
                  <a:srgbClr val="800000"/>
                </a:solidFill>
                <a:cs typeface="B Titr" pitchFamily="2" charset="-78"/>
              </a:rPr>
              <a:t>پايلوت</a:t>
            </a: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 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300">
                <a:solidFill>
                  <a:srgbClr val="800000"/>
                </a:solidFill>
                <a:cs typeface="B Titr" pitchFamily="2" charset="-78"/>
              </a:rPr>
              <a:t>- ساختمان شماره سه (معاونت پشتيباني)</a:t>
            </a:r>
            <a:endParaRPr lang="en-US" sz="23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5716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5718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5719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5720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5722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8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Oval 2"/>
          <p:cNvSpPr>
            <a:spLocks noChangeArrowheads="1"/>
          </p:cNvSpPr>
          <p:nvPr/>
        </p:nvSpPr>
        <p:spPr bwMode="auto">
          <a:xfrm>
            <a:off x="2771775" y="1844675"/>
            <a:ext cx="3313113" cy="3241675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5955" name="Picture 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6663" y="1125538"/>
            <a:ext cx="1371600" cy="1238250"/>
          </a:xfrm>
          <a:prstGeom prst="rect">
            <a:avLst/>
          </a:prstGeom>
          <a:noFill/>
        </p:spPr>
      </p:pic>
      <p:pic>
        <p:nvPicPr>
          <p:cNvPr id="125956" name="Picture 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194050"/>
            <a:ext cx="1223963" cy="1104900"/>
          </a:xfrm>
          <a:prstGeom prst="rect">
            <a:avLst/>
          </a:prstGeom>
          <a:noFill/>
        </p:spPr>
      </p:pic>
      <p:pic>
        <p:nvPicPr>
          <p:cNvPr id="125957" name="Picture 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3194050"/>
            <a:ext cx="1296988" cy="1171575"/>
          </a:xfrm>
          <a:prstGeom prst="rect">
            <a:avLst/>
          </a:prstGeom>
          <a:noFill/>
        </p:spPr>
      </p:pic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3603625" y="665163"/>
            <a:ext cx="168910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ساختمان رياست 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(1)</a:t>
            </a:r>
            <a:endParaRPr lang="en-US" sz="1600" b="1">
              <a:cs typeface="B Titr" pitchFamily="2" charset="-78"/>
            </a:endParaRP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6372225" y="3267075"/>
            <a:ext cx="152400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مديريت پشتيباني 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(2)</a:t>
            </a:r>
            <a:endParaRPr lang="en-US" sz="1600" b="1">
              <a:cs typeface="B Titr" pitchFamily="2" charset="-78"/>
            </a:endParaRP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539750" y="3338513"/>
            <a:ext cx="205740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ساختمان ذيحسابي 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600" b="1">
                <a:cs typeface="B Titr" pitchFamily="2" charset="-78"/>
              </a:rPr>
              <a:t>(3)</a:t>
            </a:r>
            <a:endParaRPr lang="en-US" sz="1600" b="1">
              <a:cs typeface="B Titr" pitchFamily="2" charset="-78"/>
            </a:endParaRP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6248400" y="381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a-IR"/>
          </a:p>
        </p:txBody>
      </p:sp>
      <p:sp>
        <p:nvSpPr>
          <p:cNvPr id="125962" name="AutoShape 10"/>
          <p:cNvSpPr>
            <a:spLocks noChangeArrowheads="1"/>
          </p:cNvSpPr>
          <p:nvPr/>
        </p:nvSpPr>
        <p:spPr bwMode="auto">
          <a:xfrm>
            <a:off x="7010400" y="304800"/>
            <a:ext cx="1828800" cy="990600"/>
          </a:xfrm>
          <a:prstGeom prst="wedgeRoundRectCallout">
            <a:avLst>
              <a:gd name="adj1" fmla="val -57204"/>
              <a:gd name="adj2" fmla="val 113301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>
            <a:flatTx/>
          </a:bodyPr>
          <a:lstStyle/>
          <a:p>
            <a:pPr>
              <a:lnSpc>
                <a:spcPct val="65000"/>
              </a:lnSpc>
            </a:pPr>
            <a:endParaRPr lang="ar-SA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  <a:p>
            <a:pPr>
              <a:lnSpc>
                <a:spcPct val="65000"/>
              </a:lnSpc>
            </a:pPr>
            <a:r>
              <a:rPr lang="ar-SA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يك 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25963" name="Text Box 11"/>
          <p:cNvSpPr txBox="1">
            <a:spLocks noChangeArrowheads="1"/>
          </p:cNvSpPr>
          <p:nvPr/>
        </p:nvSpPr>
        <p:spPr bwMode="auto">
          <a:xfrm>
            <a:off x="5292725" y="3429000"/>
            <a:ext cx="1471613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fa-IR" sz="1400" b="1">
                <a:cs typeface="B Titr" pitchFamily="2" charset="-78"/>
              </a:rPr>
              <a:t>پايلوت</a:t>
            </a:r>
            <a:endParaRPr lang="en-US" sz="1400" b="1">
              <a:cs typeface="B Titr" pitchFamily="2" charset="-78"/>
            </a:endParaRPr>
          </a:p>
        </p:txBody>
      </p:sp>
      <p:sp>
        <p:nvSpPr>
          <p:cNvPr id="125964" name="Text Box 12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9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4932363" y="1557338"/>
            <a:ext cx="3455987" cy="4176712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57150" cmpd="thickThin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30051" name="Picture 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2205038"/>
            <a:ext cx="1944688" cy="1820862"/>
          </a:xfrm>
          <a:prstGeom prst="rect">
            <a:avLst/>
          </a:prstGeom>
          <a:noFill/>
        </p:spPr>
      </p:pic>
      <p:sp>
        <p:nvSpPr>
          <p:cNvPr id="130052" name="Text Box 4"/>
          <p:cNvSpPr txBox="1">
            <a:spLocks noChangeArrowheads="1"/>
          </p:cNvSpPr>
          <p:nvPr/>
        </p:nvSpPr>
        <p:spPr bwMode="auto">
          <a:xfrm>
            <a:off x="6129338" y="2543175"/>
            <a:ext cx="936625" cy="4222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200" b="1">
                <a:cs typeface="B Titr" pitchFamily="2" charset="-78"/>
              </a:rPr>
              <a:t>مديريت </a:t>
            </a:r>
            <a:endParaRPr lang="fa-IR" sz="1200" b="1">
              <a:cs typeface="B Titr" pitchFamily="2" charset="-78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200" b="1">
                <a:cs typeface="B Titr" pitchFamily="2" charset="-78"/>
              </a:rPr>
              <a:t>پشتيباني</a:t>
            </a:r>
            <a:endParaRPr lang="en-US" sz="1200" b="1">
              <a:cs typeface="B Titr" pitchFamily="2" charset="-78"/>
            </a:endParaRP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6248400" y="381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a-IR"/>
          </a:p>
        </p:txBody>
      </p:sp>
      <p:sp>
        <p:nvSpPr>
          <p:cNvPr id="130054" name="AutoShape 6"/>
          <p:cNvSpPr>
            <a:spLocks noChangeArrowheads="1"/>
          </p:cNvSpPr>
          <p:nvPr/>
        </p:nvSpPr>
        <p:spPr bwMode="auto">
          <a:xfrm>
            <a:off x="6804025" y="188913"/>
            <a:ext cx="2117725" cy="863600"/>
          </a:xfrm>
          <a:prstGeom prst="wedgeRoundRectCallout">
            <a:avLst>
              <a:gd name="adj1" fmla="val -52551"/>
              <a:gd name="adj2" fmla="val 106801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>
            <a:flatTx/>
          </a:bodyPr>
          <a:lstStyle/>
          <a:p>
            <a:pPr>
              <a:lnSpc>
                <a:spcPct val="65000"/>
              </a:lnSpc>
            </a:pPr>
            <a:endParaRPr lang="ar-SA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  <a:p>
            <a:pPr>
              <a:lnSpc>
                <a:spcPct val="65000"/>
              </a:lnSpc>
            </a:pPr>
            <a:r>
              <a:rPr lang="ar-SA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يك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5148263" y="4221163"/>
            <a:ext cx="30972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fa-IR" sz="1000" b="1">
                <a:cs typeface="B Titr" pitchFamily="2" charset="-78"/>
              </a:rPr>
              <a:t>به عنوان اولين پايلوت نصب و راه اندازي دو نرم افزار اتوماسيون اداري از سال 1381تا كنون مي باشد .</a:t>
            </a:r>
            <a:endParaRPr lang="en-US" sz="1000" b="1">
              <a:cs typeface="B Titr" pitchFamily="2" charset="-78"/>
            </a:endParaRPr>
          </a:p>
        </p:txBody>
      </p:sp>
      <p:pic>
        <p:nvPicPr>
          <p:cNvPr id="130056" name="Picture 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7025" y="165100"/>
            <a:ext cx="1223963" cy="1162050"/>
          </a:xfrm>
          <a:prstGeom prst="rect">
            <a:avLst/>
          </a:prstGeom>
          <a:noFill/>
        </p:spPr>
      </p:pic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1860550" y="333375"/>
            <a:ext cx="693738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ساختمان قريش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0058" name="Line 10"/>
          <p:cNvSpPr>
            <a:spLocks noChangeShapeType="1"/>
          </p:cNvSpPr>
          <p:nvPr/>
        </p:nvSpPr>
        <p:spPr bwMode="auto">
          <a:xfrm flipH="1" flipV="1">
            <a:off x="2771775" y="1341438"/>
            <a:ext cx="2087563" cy="1871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30059" name="Picture 1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63" y="1341438"/>
            <a:ext cx="1223962" cy="1162050"/>
          </a:xfrm>
          <a:prstGeom prst="rect">
            <a:avLst/>
          </a:prstGeom>
          <a:noFill/>
        </p:spPr>
      </p:pic>
      <p:sp>
        <p:nvSpPr>
          <p:cNvPr id="130060" name="Line 12"/>
          <p:cNvSpPr>
            <a:spLocks noChangeShapeType="1"/>
          </p:cNvSpPr>
          <p:nvPr/>
        </p:nvSpPr>
        <p:spPr bwMode="auto">
          <a:xfrm flipH="1" flipV="1">
            <a:off x="1763713" y="2420938"/>
            <a:ext cx="3095625" cy="936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788988" y="1484313"/>
            <a:ext cx="693737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ساختمان ذيحسابي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2627313" y="188913"/>
            <a:ext cx="57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FF00"/>
                </a:solidFill>
                <a:cs typeface="B Titr" pitchFamily="2" charset="-78"/>
                <a:sym typeface="Wingdings" pitchFamily="2" charset="2"/>
              </a:rPr>
              <a:t></a:t>
            </a:r>
          </a:p>
        </p:txBody>
      </p:sp>
      <p:sp>
        <p:nvSpPr>
          <p:cNvPr id="130063" name="Text Box 15"/>
          <p:cNvSpPr txBox="1">
            <a:spLocks noChangeArrowheads="1"/>
          </p:cNvSpPr>
          <p:nvPr/>
        </p:nvSpPr>
        <p:spPr bwMode="auto">
          <a:xfrm>
            <a:off x="1476375" y="1341438"/>
            <a:ext cx="5762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FF00"/>
                </a:solidFill>
                <a:cs typeface="B Titr" pitchFamily="2" charset="-78"/>
                <a:sym typeface="Wingdings" pitchFamily="2" charset="2"/>
              </a:rPr>
              <a:t></a:t>
            </a: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7524750" y="3363913"/>
            <a:ext cx="5762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FF00"/>
                </a:solidFill>
                <a:cs typeface="B Titr" pitchFamily="2" charset="-78"/>
                <a:sym typeface="Wingdings" pitchFamily="2" charset="2"/>
              </a:rPr>
              <a:t></a:t>
            </a:r>
          </a:p>
        </p:txBody>
      </p:sp>
      <p:sp>
        <p:nvSpPr>
          <p:cNvPr id="130065" name="Text Box 17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10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به اعتبار زبان</a:t>
            </a:r>
          </a:p>
          <a:p>
            <a:pPr algn="r" rtl="1"/>
            <a:r>
              <a:rPr lang="fa-IR">
                <a:cs typeface="B Homa" pitchFamily="2" charset="-78"/>
              </a:rPr>
              <a:t>به اعتبار محتوا</a:t>
            </a:r>
          </a:p>
          <a:p>
            <a:pPr algn="r" rtl="1"/>
            <a:r>
              <a:rPr lang="fa-IR">
                <a:cs typeface="B Homa" pitchFamily="2" charset="-78"/>
              </a:rPr>
              <a:t>به اعتبار بيان</a:t>
            </a:r>
          </a:p>
          <a:p>
            <a:pPr algn="r" rtl="1"/>
            <a:r>
              <a:rPr lang="fa-IR">
                <a:cs typeface="B Homa" pitchFamily="2" charset="-78"/>
              </a:rPr>
              <a:t>به اعتبار قالب</a:t>
            </a:r>
          </a:p>
          <a:p>
            <a:pPr algn="r" rtl="1"/>
            <a:r>
              <a:rPr lang="fa-IR">
                <a:cs typeface="B Homa" pitchFamily="2" charset="-78"/>
              </a:rPr>
              <a:t>به اعتبار مخاطب</a:t>
            </a:r>
          </a:p>
          <a:p>
            <a:pPr algn="r" rtl="1"/>
            <a:r>
              <a:rPr lang="fa-IR">
                <a:cs typeface="B Homa" pitchFamily="2" charset="-78"/>
              </a:rPr>
              <a:t>به اعتبار حجم</a:t>
            </a:r>
            <a:endParaRPr lang="en-US">
              <a:cs typeface="B Homa" pitchFamily="2" charset="-7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>
                <a:cs typeface="B Farnaz" pitchFamily="2" charset="-78"/>
              </a:rPr>
              <a:t>انواع نوشته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468313" y="981075"/>
            <a:ext cx="8305800" cy="5530850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 u="sng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فاز يك و دو  :</a:t>
            </a: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نصب و راه اندازي و آموزش سيستم در حوزه معاونتها  كه شامل 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endParaRPr lang="fa-IR">
              <a:solidFill>
                <a:srgbClr val="800000"/>
              </a:solidFill>
              <a:cs typeface="B Titr" pitchFamily="2" charset="-78"/>
            </a:endParaRPr>
          </a:p>
          <a:p>
            <a:pPr algn="r" rtl="1">
              <a:lnSpc>
                <a:spcPct val="135000"/>
              </a:lnSpc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ساختمان شماره يك (قريشي – رياست)</a:t>
            </a:r>
          </a:p>
          <a:p>
            <a:pPr algn="r" rtl="1">
              <a:lnSpc>
                <a:spcPct val="135000"/>
              </a:lnSpc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ساختمان شماره دو (مديريت پشتيباني )  </a:t>
            </a:r>
            <a:r>
              <a:rPr lang="fa-IR" u="sng">
                <a:solidFill>
                  <a:srgbClr val="800000"/>
                </a:solidFill>
                <a:cs typeface="B Titr" pitchFamily="2" charset="-78"/>
              </a:rPr>
              <a:t>پايلوت</a:t>
            </a:r>
            <a:r>
              <a:rPr lang="fa-IR">
                <a:solidFill>
                  <a:srgbClr val="800000"/>
                </a:solidFill>
                <a:cs typeface="B Titr" pitchFamily="2" charset="-78"/>
              </a:rPr>
              <a:t> </a:t>
            </a:r>
            <a:endParaRPr lang="en-US">
              <a:solidFill>
                <a:srgbClr val="800000"/>
              </a:solidFill>
              <a:cs typeface="B Titr" pitchFamily="2" charset="-78"/>
            </a:endParaRPr>
          </a:p>
          <a:p>
            <a:pPr algn="r" rtl="1">
              <a:lnSpc>
                <a:spcPct val="135000"/>
              </a:lnSpc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ساختمان شماره سه (معاونت پشتيباني)</a:t>
            </a:r>
            <a:endParaRPr lang="en-US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حوزه معاونت بهداشتي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حوزه معاونت دانشجويي  </a:t>
            </a:r>
            <a:endParaRPr lang="en-US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>
                <a:solidFill>
                  <a:srgbClr val="800000"/>
                </a:solidFill>
                <a:cs typeface="B Titr" pitchFamily="2" charset="-78"/>
              </a:rPr>
              <a:t>- حوزه معاونت درمان </a:t>
            </a:r>
            <a:endParaRPr lang="en-US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6740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6742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6743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11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90" name="AutoShape 14"/>
          <p:cNvSpPr>
            <a:spLocks noChangeArrowheads="1"/>
          </p:cNvSpPr>
          <p:nvPr/>
        </p:nvSpPr>
        <p:spPr bwMode="auto">
          <a:xfrm>
            <a:off x="7451725" y="188913"/>
            <a:ext cx="1512888" cy="574675"/>
          </a:xfrm>
          <a:prstGeom prst="wedgeRoundRectCallout">
            <a:avLst>
              <a:gd name="adj1" fmla="val -41292"/>
              <a:gd name="adj2" fmla="val 95579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 anchorCtr="1">
            <a:flatTx/>
          </a:bodyPr>
          <a:lstStyle/>
          <a:p>
            <a:pPr>
              <a:lnSpc>
                <a:spcPct val="65000"/>
              </a:lnSpc>
            </a:pPr>
            <a:r>
              <a:rPr lang="fa-IR" sz="20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يك و دو</a:t>
            </a: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79438" y="395288"/>
            <a:ext cx="7651750" cy="6057900"/>
            <a:chOff x="365" y="249"/>
            <a:chExt cx="4820" cy="3816"/>
          </a:xfrm>
        </p:grpSpPr>
        <p:sp>
          <p:nvSpPr>
            <p:cNvPr id="126978" name="Oval 2"/>
            <p:cNvSpPr>
              <a:spLocks noChangeArrowheads="1"/>
            </p:cNvSpPr>
            <p:nvPr/>
          </p:nvSpPr>
          <p:spPr bwMode="auto">
            <a:xfrm>
              <a:off x="1972" y="1117"/>
              <a:ext cx="1724" cy="163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126979" name="Oval 3"/>
            <p:cNvSpPr>
              <a:spLocks noChangeArrowheads="1"/>
            </p:cNvSpPr>
            <p:nvPr/>
          </p:nvSpPr>
          <p:spPr bwMode="auto">
            <a:xfrm>
              <a:off x="834" y="249"/>
              <a:ext cx="3936" cy="36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pic>
          <p:nvPicPr>
            <p:cNvPr id="126980" name="Picture 4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64" y="3438"/>
              <a:ext cx="688" cy="627"/>
            </a:xfrm>
            <a:prstGeom prst="rect">
              <a:avLst/>
            </a:prstGeom>
            <a:noFill/>
          </p:spPr>
        </p:pic>
        <p:pic>
          <p:nvPicPr>
            <p:cNvPr id="126981" name="Picture 5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78" y="482"/>
              <a:ext cx="660" cy="654"/>
            </a:xfrm>
            <a:prstGeom prst="rect">
              <a:avLst/>
            </a:prstGeom>
            <a:noFill/>
          </p:spPr>
        </p:pic>
        <p:pic>
          <p:nvPicPr>
            <p:cNvPr id="126982" name="Picture 6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81" y="1570"/>
              <a:ext cx="827" cy="788"/>
            </a:xfrm>
            <a:prstGeom prst="rect">
              <a:avLst/>
            </a:prstGeom>
            <a:noFill/>
          </p:spPr>
        </p:pic>
        <p:pic>
          <p:nvPicPr>
            <p:cNvPr id="126983" name="Picture 7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8" y="2250"/>
              <a:ext cx="635" cy="605"/>
            </a:xfrm>
            <a:prstGeom prst="rect">
              <a:avLst/>
            </a:prstGeom>
            <a:noFill/>
          </p:spPr>
        </p:pic>
        <p:pic>
          <p:nvPicPr>
            <p:cNvPr id="126984" name="Picture 8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5" y="572"/>
              <a:ext cx="625" cy="596"/>
            </a:xfrm>
            <a:prstGeom prst="rect">
              <a:avLst/>
            </a:prstGeom>
            <a:noFill/>
          </p:spPr>
        </p:pic>
        <p:sp>
          <p:nvSpPr>
            <p:cNvPr id="126985" name="Text Box 9"/>
            <p:cNvSpPr txBox="1">
              <a:spLocks noChangeArrowheads="1"/>
            </p:cNvSpPr>
            <p:nvPr/>
          </p:nvSpPr>
          <p:spPr bwMode="auto">
            <a:xfrm>
              <a:off x="2290" y="1389"/>
              <a:ext cx="96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ساختمان رياست </a:t>
              </a:r>
              <a:endParaRPr lang="en-US" sz="1400" b="1">
                <a:cs typeface="B Titr" pitchFamily="2" charset="-78"/>
              </a:endParaRPr>
            </a:p>
          </p:txBody>
        </p:sp>
        <p:sp>
          <p:nvSpPr>
            <p:cNvPr id="126986" name="Text Box 10"/>
            <p:cNvSpPr txBox="1">
              <a:spLocks noChangeArrowheads="1"/>
            </p:cNvSpPr>
            <p:nvPr/>
          </p:nvSpPr>
          <p:spPr bwMode="auto">
            <a:xfrm>
              <a:off x="365" y="2024"/>
              <a:ext cx="927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65000"/>
                </a:lnSpc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مديريت پشتيباني</a:t>
              </a:r>
              <a:endParaRPr lang="en-US" sz="1400" b="1">
                <a:cs typeface="B Titr" pitchFamily="2" charset="-78"/>
              </a:endParaRPr>
            </a:p>
          </p:txBody>
        </p:sp>
        <p:sp>
          <p:nvSpPr>
            <p:cNvPr id="126987" name="Text Box 11"/>
            <p:cNvSpPr txBox="1">
              <a:spLocks noChangeArrowheads="1"/>
            </p:cNvSpPr>
            <p:nvPr/>
          </p:nvSpPr>
          <p:spPr bwMode="auto">
            <a:xfrm>
              <a:off x="839" y="391"/>
              <a:ext cx="955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65000"/>
                </a:lnSpc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ساختمان ذيحسابي </a:t>
              </a:r>
              <a:endParaRPr lang="en-US" sz="1400" b="1">
                <a:cs typeface="B Titr" pitchFamily="2" charset="-78"/>
              </a:endParaRPr>
            </a:p>
          </p:txBody>
        </p:sp>
        <p:sp>
          <p:nvSpPr>
            <p:cNvPr id="126988" name="Text Box 12"/>
            <p:cNvSpPr txBox="1">
              <a:spLocks noChangeArrowheads="1"/>
            </p:cNvSpPr>
            <p:nvPr/>
          </p:nvSpPr>
          <p:spPr bwMode="auto">
            <a:xfrm>
              <a:off x="3697" y="300"/>
              <a:ext cx="9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معاونت </a:t>
              </a:r>
              <a:r>
                <a:rPr lang="fa-IR" sz="1400" b="1">
                  <a:cs typeface="B Titr" pitchFamily="2" charset="-78"/>
                </a:rPr>
                <a:t>بهداشتي</a:t>
              </a:r>
              <a:r>
                <a:rPr lang="ar-SA" sz="1400" b="1">
                  <a:cs typeface="B Titr" pitchFamily="2" charset="-78"/>
                </a:rPr>
                <a:t> </a:t>
              </a:r>
              <a:endParaRPr lang="en-US" sz="1400" b="1">
                <a:cs typeface="B Titr" pitchFamily="2" charset="-78"/>
              </a:endParaRPr>
            </a:p>
          </p:txBody>
        </p:sp>
        <p:sp>
          <p:nvSpPr>
            <p:cNvPr id="126989" name="Text Box 13"/>
            <p:cNvSpPr txBox="1">
              <a:spLocks noChangeArrowheads="1"/>
            </p:cNvSpPr>
            <p:nvPr/>
          </p:nvSpPr>
          <p:spPr bwMode="auto">
            <a:xfrm>
              <a:off x="2154" y="3249"/>
              <a:ext cx="12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معاونت </a:t>
              </a:r>
              <a:r>
                <a:rPr lang="fa-IR" sz="1400" b="1">
                  <a:cs typeface="B Titr" pitchFamily="2" charset="-78"/>
                </a:rPr>
                <a:t>درمان </a:t>
              </a:r>
              <a:endParaRPr lang="en-US" sz="1400" b="1">
                <a:cs typeface="B Titr" pitchFamily="2" charset="-78"/>
              </a:endParaRPr>
            </a:p>
          </p:txBody>
        </p:sp>
        <p:pic>
          <p:nvPicPr>
            <p:cNvPr id="126991" name="Picture 15" descr="PCCLONE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7" y="2387"/>
              <a:ext cx="688" cy="627"/>
            </a:xfrm>
            <a:prstGeom prst="rect">
              <a:avLst/>
            </a:prstGeom>
            <a:noFill/>
          </p:spPr>
        </p:pic>
        <p:sp>
          <p:nvSpPr>
            <p:cNvPr id="126992" name="Text Box 16"/>
            <p:cNvSpPr txBox="1">
              <a:spLocks noChangeArrowheads="1"/>
            </p:cNvSpPr>
            <p:nvPr/>
          </p:nvSpPr>
          <p:spPr bwMode="auto">
            <a:xfrm>
              <a:off x="4150" y="2205"/>
              <a:ext cx="10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1400" b="1">
                  <a:cs typeface="B Titr" pitchFamily="2" charset="-78"/>
                </a:rPr>
                <a:t>معاونت </a:t>
              </a:r>
              <a:r>
                <a:rPr lang="fa-IR" sz="1400" b="1">
                  <a:cs typeface="B Titr" pitchFamily="2" charset="-78"/>
                </a:rPr>
                <a:t>دانشجويي</a:t>
              </a:r>
              <a:endParaRPr lang="en-US" sz="1400" b="1">
                <a:cs typeface="B Titr" pitchFamily="2" charset="-78"/>
              </a:endParaRPr>
            </a:p>
          </p:txBody>
        </p:sp>
        <p:sp>
          <p:nvSpPr>
            <p:cNvPr id="126993" name="Line 17"/>
            <p:cNvSpPr>
              <a:spLocks noChangeShapeType="1"/>
            </p:cNvSpPr>
            <p:nvPr/>
          </p:nvSpPr>
          <p:spPr bwMode="auto">
            <a:xfrm flipV="1">
              <a:off x="3425" y="1026"/>
              <a:ext cx="453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6994" name="Text Box 18"/>
            <p:cNvSpPr txBox="1">
              <a:spLocks noChangeArrowheads="1"/>
            </p:cNvSpPr>
            <p:nvPr/>
          </p:nvSpPr>
          <p:spPr bwMode="auto">
            <a:xfrm rot="-2249312">
              <a:off x="3198" y="1026"/>
              <a:ext cx="681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rtl="1">
                <a:spcBef>
                  <a:spcPct val="50000"/>
                </a:spcBef>
              </a:pPr>
              <a:r>
                <a:rPr lang="fa-IR" sz="1000">
                  <a:cs typeface="B Titr" pitchFamily="2" charset="-78"/>
                </a:rPr>
                <a:t>بي سيم </a:t>
              </a:r>
              <a:r>
                <a:rPr lang="en-US" sz="1000">
                  <a:cs typeface="B Titr" pitchFamily="2" charset="-78"/>
                </a:rPr>
                <a:t>4MB</a:t>
              </a:r>
            </a:p>
          </p:txBody>
        </p:sp>
        <p:sp>
          <p:nvSpPr>
            <p:cNvPr id="126995" name="Text Box 19"/>
            <p:cNvSpPr txBox="1">
              <a:spLocks noChangeArrowheads="1"/>
            </p:cNvSpPr>
            <p:nvPr/>
          </p:nvSpPr>
          <p:spPr bwMode="auto">
            <a:xfrm rot="1808275">
              <a:off x="1642" y="1047"/>
              <a:ext cx="681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rtl="1">
                <a:spcBef>
                  <a:spcPct val="50000"/>
                </a:spcBef>
              </a:pPr>
              <a:r>
                <a:rPr lang="fa-IR" sz="1000">
                  <a:cs typeface="B Titr" pitchFamily="2" charset="-78"/>
                </a:rPr>
                <a:t>بي سيم </a:t>
              </a:r>
              <a:r>
                <a:rPr lang="en-US" sz="1000">
                  <a:cs typeface="B Titr" pitchFamily="2" charset="-78"/>
                </a:rPr>
                <a:t>4MB</a:t>
              </a:r>
            </a:p>
          </p:txBody>
        </p:sp>
        <p:sp>
          <p:nvSpPr>
            <p:cNvPr id="126996" name="Line 20"/>
            <p:cNvSpPr>
              <a:spLocks noChangeShapeType="1"/>
            </p:cNvSpPr>
            <p:nvPr/>
          </p:nvSpPr>
          <p:spPr bwMode="auto">
            <a:xfrm flipH="1" flipV="1">
              <a:off x="1701" y="1026"/>
              <a:ext cx="408" cy="27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6997" name="Line 21"/>
            <p:cNvSpPr>
              <a:spLocks noChangeShapeType="1"/>
            </p:cNvSpPr>
            <p:nvPr/>
          </p:nvSpPr>
          <p:spPr bwMode="auto">
            <a:xfrm>
              <a:off x="3560" y="2387"/>
              <a:ext cx="726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6998" name="Text Box 22"/>
            <p:cNvSpPr txBox="1">
              <a:spLocks noChangeArrowheads="1"/>
            </p:cNvSpPr>
            <p:nvPr/>
          </p:nvSpPr>
          <p:spPr bwMode="auto">
            <a:xfrm rot="-1443444">
              <a:off x="1247" y="2296"/>
              <a:ext cx="681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rtl="1">
                <a:spcBef>
                  <a:spcPct val="50000"/>
                </a:spcBef>
              </a:pPr>
              <a:r>
                <a:rPr lang="fa-IR" sz="1000">
                  <a:cs typeface="B Titr" pitchFamily="2" charset="-78"/>
                </a:rPr>
                <a:t>فيبر نوري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126999" name="Text Box 23"/>
            <p:cNvSpPr txBox="1">
              <a:spLocks noChangeArrowheads="1"/>
            </p:cNvSpPr>
            <p:nvPr/>
          </p:nvSpPr>
          <p:spPr bwMode="auto">
            <a:xfrm rot="1485844">
              <a:off x="3560" y="2387"/>
              <a:ext cx="681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rtl="1">
                <a:spcBef>
                  <a:spcPct val="50000"/>
                </a:spcBef>
              </a:pPr>
              <a:r>
                <a:rPr lang="fa-IR" sz="1000">
                  <a:cs typeface="B Titr" pitchFamily="2" charset="-78"/>
                </a:rPr>
                <a:t>بي سيم </a:t>
              </a:r>
              <a:r>
                <a:rPr lang="en-US" sz="1000">
                  <a:cs typeface="B Titr" pitchFamily="2" charset="-78"/>
                </a:rPr>
                <a:t>4MB</a:t>
              </a:r>
            </a:p>
          </p:txBody>
        </p:sp>
        <p:sp>
          <p:nvSpPr>
            <p:cNvPr id="127000" name="Text Box 24"/>
            <p:cNvSpPr txBox="1">
              <a:spLocks noChangeArrowheads="1"/>
            </p:cNvSpPr>
            <p:nvPr/>
          </p:nvSpPr>
          <p:spPr bwMode="auto">
            <a:xfrm rot="37621487">
              <a:off x="2480" y="2922"/>
              <a:ext cx="681" cy="1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rtl="1">
                <a:spcBef>
                  <a:spcPct val="50000"/>
                </a:spcBef>
              </a:pPr>
              <a:r>
                <a:rPr lang="fa-IR" sz="1000">
                  <a:cs typeface="B Titr" pitchFamily="2" charset="-78"/>
                </a:rPr>
                <a:t>بي سيم </a:t>
              </a:r>
              <a:r>
                <a:rPr lang="en-US" sz="1000">
                  <a:cs typeface="B Titr" pitchFamily="2" charset="-78"/>
                </a:rPr>
                <a:t>4MB</a:t>
              </a:r>
            </a:p>
          </p:txBody>
        </p:sp>
        <p:sp>
          <p:nvSpPr>
            <p:cNvPr id="127001" name="Line 25"/>
            <p:cNvSpPr>
              <a:spLocks noChangeShapeType="1"/>
            </p:cNvSpPr>
            <p:nvPr/>
          </p:nvSpPr>
          <p:spPr bwMode="auto">
            <a:xfrm flipH="1">
              <a:off x="1247" y="2296"/>
              <a:ext cx="817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7002" name="Line 26"/>
            <p:cNvSpPr>
              <a:spLocks noChangeShapeType="1"/>
            </p:cNvSpPr>
            <p:nvPr/>
          </p:nvSpPr>
          <p:spPr bwMode="auto">
            <a:xfrm>
              <a:off x="2744" y="2750"/>
              <a:ext cx="0" cy="4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27003" name="Text Box 27"/>
            <p:cNvSpPr txBox="1">
              <a:spLocks noChangeArrowheads="1"/>
            </p:cNvSpPr>
            <p:nvPr/>
          </p:nvSpPr>
          <p:spPr bwMode="auto">
            <a:xfrm>
              <a:off x="502" y="2378"/>
              <a:ext cx="927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65000"/>
                </a:lnSpc>
                <a:spcBef>
                  <a:spcPct val="50000"/>
                </a:spcBef>
              </a:pPr>
              <a:r>
                <a:rPr lang="fa-IR" sz="1400" b="1">
                  <a:cs typeface="B Titr" pitchFamily="2" charset="-78"/>
                </a:rPr>
                <a:t>پايلوت</a:t>
              </a:r>
              <a:endParaRPr lang="en-US" sz="1400" b="1">
                <a:cs typeface="B Titr" pitchFamily="2" charset="-78"/>
              </a:endParaRPr>
            </a:p>
          </p:txBody>
        </p:sp>
      </p:grpSp>
      <p:sp>
        <p:nvSpPr>
          <p:cNvPr id="127004" name="Text Box 28"/>
          <p:cNvSpPr txBox="1">
            <a:spLocks noChangeArrowheads="1"/>
          </p:cNvSpPr>
          <p:nvPr/>
        </p:nvSpPr>
        <p:spPr bwMode="auto">
          <a:xfrm>
            <a:off x="61118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12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Oval 2"/>
          <p:cNvSpPr>
            <a:spLocks noChangeArrowheads="1"/>
          </p:cNvSpPr>
          <p:nvPr/>
        </p:nvSpPr>
        <p:spPr bwMode="auto">
          <a:xfrm>
            <a:off x="4932363" y="1557338"/>
            <a:ext cx="3455987" cy="4176712"/>
          </a:xfrm>
          <a:prstGeom prst="ellipse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57150" cmpd="thickThin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31075" name="Picture 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2205038"/>
            <a:ext cx="1944688" cy="1820862"/>
          </a:xfrm>
          <a:prstGeom prst="rect">
            <a:avLst/>
          </a:prstGeom>
          <a:noFill/>
        </p:spPr>
      </p:pic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6129338" y="2543175"/>
            <a:ext cx="936625" cy="4222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200" b="1">
                <a:cs typeface="B Titr" pitchFamily="2" charset="-78"/>
              </a:rPr>
              <a:t>مديريت </a:t>
            </a:r>
            <a:endParaRPr lang="fa-IR" sz="1200" b="1">
              <a:cs typeface="B Titr" pitchFamily="2" charset="-78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200" b="1">
                <a:cs typeface="B Titr" pitchFamily="2" charset="-78"/>
              </a:rPr>
              <a:t>پشتيباني</a:t>
            </a:r>
            <a:endParaRPr lang="en-US" sz="1200" b="1">
              <a:cs typeface="B Titr" pitchFamily="2" charset="-78"/>
            </a:endParaRP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6248400" y="381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a-IR"/>
          </a:p>
        </p:txBody>
      </p:sp>
      <p:sp>
        <p:nvSpPr>
          <p:cNvPr id="131078" name="AutoShape 6"/>
          <p:cNvSpPr>
            <a:spLocks noChangeArrowheads="1"/>
          </p:cNvSpPr>
          <p:nvPr/>
        </p:nvSpPr>
        <p:spPr bwMode="auto">
          <a:xfrm>
            <a:off x="6804025" y="188913"/>
            <a:ext cx="2117725" cy="863600"/>
          </a:xfrm>
          <a:prstGeom prst="wedgeRoundRectCallout">
            <a:avLst>
              <a:gd name="adj1" fmla="val -52551"/>
              <a:gd name="adj2" fmla="val 106801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>
            <a:flatTx/>
          </a:bodyPr>
          <a:lstStyle/>
          <a:p>
            <a:pPr>
              <a:lnSpc>
                <a:spcPct val="65000"/>
              </a:lnSpc>
            </a:pPr>
            <a:endParaRPr lang="ar-SA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  <a:p>
            <a:pPr>
              <a:lnSpc>
                <a:spcPct val="65000"/>
              </a:lnSpc>
            </a:pPr>
            <a:r>
              <a:rPr lang="ar-SA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يك</a:t>
            </a:r>
            <a:r>
              <a:rPr lang="fa-IR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 و دو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148263" y="4221163"/>
            <a:ext cx="30972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fa-IR" sz="1000" b="1">
                <a:cs typeface="B Titr" pitchFamily="2" charset="-78"/>
              </a:rPr>
              <a:t>به عنوان اولين پايلوت نصب و راه اندازي دو نرم افزار اتوماسيون اداري از سال 1381تا كنون مي باشد .</a:t>
            </a:r>
            <a:endParaRPr lang="en-US" sz="1000" b="1">
              <a:cs typeface="B Titr" pitchFamily="2" charset="-78"/>
            </a:endParaRPr>
          </a:p>
        </p:txBody>
      </p:sp>
      <p:pic>
        <p:nvPicPr>
          <p:cNvPr id="131080" name="Picture 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97025" y="165100"/>
            <a:ext cx="1223963" cy="1162050"/>
          </a:xfrm>
          <a:prstGeom prst="rect">
            <a:avLst/>
          </a:prstGeom>
          <a:noFill/>
        </p:spPr>
      </p:pic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1860550" y="333375"/>
            <a:ext cx="693738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ساختمان قريش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1082" name="Line 10"/>
          <p:cNvSpPr>
            <a:spLocks noChangeShapeType="1"/>
          </p:cNvSpPr>
          <p:nvPr/>
        </p:nvSpPr>
        <p:spPr bwMode="auto">
          <a:xfrm flipH="1" flipV="1">
            <a:off x="2771775" y="1341438"/>
            <a:ext cx="2087563" cy="18716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31083" name="Picture 1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63" y="1341438"/>
            <a:ext cx="1223962" cy="1162050"/>
          </a:xfrm>
          <a:prstGeom prst="rect">
            <a:avLst/>
          </a:prstGeom>
          <a:noFill/>
        </p:spPr>
      </p:pic>
      <p:sp>
        <p:nvSpPr>
          <p:cNvPr id="131084" name="Line 12"/>
          <p:cNvSpPr>
            <a:spLocks noChangeShapeType="1"/>
          </p:cNvSpPr>
          <p:nvPr/>
        </p:nvSpPr>
        <p:spPr bwMode="auto">
          <a:xfrm flipH="1" flipV="1">
            <a:off x="1763713" y="2420938"/>
            <a:ext cx="3095625" cy="936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31085" name="Picture 1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2708275"/>
            <a:ext cx="1223962" cy="1162050"/>
          </a:xfrm>
          <a:prstGeom prst="rect">
            <a:avLst/>
          </a:prstGeom>
          <a:noFill/>
        </p:spPr>
      </p:pic>
      <p:sp>
        <p:nvSpPr>
          <p:cNvPr id="131086" name="Line 14"/>
          <p:cNvSpPr>
            <a:spLocks noChangeShapeType="1"/>
          </p:cNvSpPr>
          <p:nvPr/>
        </p:nvSpPr>
        <p:spPr bwMode="auto">
          <a:xfrm flipH="1">
            <a:off x="1403350" y="3500438"/>
            <a:ext cx="3455988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31087" name="Picture 1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4149725"/>
            <a:ext cx="1223962" cy="1162050"/>
          </a:xfrm>
          <a:prstGeom prst="rect">
            <a:avLst/>
          </a:prstGeom>
          <a:noFill/>
        </p:spPr>
      </p:pic>
      <p:sp>
        <p:nvSpPr>
          <p:cNvPr id="131088" name="Line 16"/>
          <p:cNvSpPr>
            <a:spLocks noChangeShapeType="1"/>
          </p:cNvSpPr>
          <p:nvPr/>
        </p:nvSpPr>
        <p:spPr bwMode="auto">
          <a:xfrm flipH="1">
            <a:off x="1763713" y="3716338"/>
            <a:ext cx="3024187" cy="15128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31089" name="Picture 17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5445125"/>
            <a:ext cx="1223962" cy="1162050"/>
          </a:xfrm>
          <a:prstGeom prst="rect">
            <a:avLst/>
          </a:prstGeom>
          <a:noFill/>
        </p:spPr>
      </p:pic>
      <p:sp>
        <p:nvSpPr>
          <p:cNvPr id="131090" name="Line 18"/>
          <p:cNvSpPr>
            <a:spLocks noChangeShapeType="1"/>
          </p:cNvSpPr>
          <p:nvPr/>
        </p:nvSpPr>
        <p:spPr bwMode="auto">
          <a:xfrm flipH="1">
            <a:off x="2484438" y="3933825"/>
            <a:ext cx="2303462" cy="2590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1091" name="Text Box 19"/>
          <p:cNvSpPr txBox="1">
            <a:spLocks noChangeArrowheads="1"/>
          </p:cNvSpPr>
          <p:nvPr/>
        </p:nvSpPr>
        <p:spPr bwMode="auto">
          <a:xfrm>
            <a:off x="788988" y="1484313"/>
            <a:ext cx="693737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ساختمان ذيحسابي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1092" name="Text Box 20"/>
          <p:cNvSpPr txBox="1">
            <a:spLocks noChangeArrowheads="1"/>
          </p:cNvSpPr>
          <p:nvPr/>
        </p:nvSpPr>
        <p:spPr bwMode="auto">
          <a:xfrm>
            <a:off x="430213" y="2852738"/>
            <a:ext cx="693737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معاونت بهداشتي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1093" name="Text Box 21"/>
          <p:cNvSpPr txBox="1">
            <a:spLocks noChangeArrowheads="1"/>
          </p:cNvSpPr>
          <p:nvPr/>
        </p:nvSpPr>
        <p:spPr bwMode="auto">
          <a:xfrm>
            <a:off x="862013" y="4292600"/>
            <a:ext cx="693737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معاونت دانشجويي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1094" name="Text Box 22"/>
          <p:cNvSpPr txBox="1">
            <a:spLocks noChangeArrowheads="1"/>
          </p:cNvSpPr>
          <p:nvPr/>
        </p:nvSpPr>
        <p:spPr bwMode="auto">
          <a:xfrm>
            <a:off x="1581150" y="5589588"/>
            <a:ext cx="693738" cy="3778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5000"/>
              </a:lnSpc>
              <a:spcBef>
                <a:spcPct val="50000"/>
              </a:spcBef>
            </a:pPr>
            <a:r>
              <a:rPr lang="fa-IR" sz="900" b="1">
                <a:cs typeface="B Titr" pitchFamily="2" charset="-78"/>
              </a:rPr>
              <a:t>معاونت درمان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31095" name="Text Box 23"/>
          <p:cNvSpPr txBox="1">
            <a:spLocks noChangeArrowheads="1"/>
          </p:cNvSpPr>
          <p:nvPr/>
        </p:nvSpPr>
        <p:spPr bwMode="auto">
          <a:xfrm>
            <a:off x="2627313" y="188913"/>
            <a:ext cx="57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FF00"/>
                </a:solidFill>
                <a:cs typeface="B Titr" pitchFamily="2" charset="-78"/>
                <a:sym typeface="Wingdings" pitchFamily="2" charset="2"/>
              </a:rPr>
              <a:t></a:t>
            </a:r>
          </a:p>
        </p:txBody>
      </p:sp>
      <p:sp>
        <p:nvSpPr>
          <p:cNvPr id="131096" name="Text Box 24"/>
          <p:cNvSpPr txBox="1">
            <a:spLocks noChangeArrowheads="1"/>
          </p:cNvSpPr>
          <p:nvPr/>
        </p:nvSpPr>
        <p:spPr bwMode="auto">
          <a:xfrm>
            <a:off x="1116013" y="2708275"/>
            <a:ext cx="57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cs typeface="B Titr" pitchFamily="2" charset="-78"/>
                <a:sym typeface="Wingdings" pitchFamily="2" charset="2"/>
              </a:rPr>
              <a:t></a:t>
            </a:r>
          </a:p>
        </p:txBody>
      </p:sp>
      <p:sp>
        <p:nvSpPr>
          <p:cNvPr id="131097" name="Text Box 25"/>
          <p:cNvSpPr txBox="1">
            <a:spLocks noChangeArrowheads="1"/>
          </p:cNvSpPr>
          <p:nvPr/>
        </p:nvSpPr>
        <p:spPr bwMode="auto">
          <a:xfrm>
            <a:off x="1476375" y="1341438"/>
            <a:ext cx="5762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FF00"/>
                </a:solidFill>
                <a:cs typeface="B Titr" pitchFamily="2" charset="-78"/>
                <a:sym typeface="Wingdings" pitchFamily="2" charset="2"/>
              </a:rPr>
              <a:t></a:t>
            </a:r>
          </a:p>
        </p:txBody>
      </p:sp>
      <p:sp>
        <p:nvSpPr>
          <p:cNvPr id="131098" name="Text Box 26"/>
          <p:cNvSpPr txBox="1">
            <a:spLocks noChangeArrowheads="1"/>
          </p:cNvSpPr>
          <p:nvPr/>
        </p:nvSpPr>
        <p:spPr bwMode="auto">
          <a:xfrm>
            <a:off x="1547813" y="4149725"/>
            <a:ext cx="57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cs typeface="B Titr" pitchFamily="2" charset="-78"/>
                <a:sym typeface="Wingdings" pitchFamily="2" charset="2"/>
              </a:rPr>
              <a:t></a:t>
            </a:r>
          </a:p>
        </p:txBody>
      </p:sp>
      <p:sp>
        <p:nvSpPr>
          <p:cNvPr id="131099" name="Text Box 27"/>
          <p:cNvSpPr txBox="1">
            <a:spLocks noChangeArrowheads="1"/>
          </p:cNvSpPr>
          <p:nvPr/>
        </p:nvSpPr>
        <p:spPr bwMode="auto">
          <a:xfrm>
            <a:off x="2268538" y="5445125"/>
            <a:ext cx="57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3300"/>
                </a:solidFill>
                <a:cs typeface="B Titr" pitchFamily="2" charset="-78"/>
                <a:sym typeface="Wingdings" pitchFamily="2" charset="2"/>
              </a:rPr>
              <a:t></a:t>
            </a:r>
          </a:p>
        </p:txBody>
      </p:sp>
      <p:sp>
        <p:nvSpPr>
          <p:cNvPr id="131100" name="Text Box 28"/>
          <p:cNvSpPr txBox="1">
            <a:spLocks noChangeArrowheads="1"/>
          </p:cNvSpPr>
          <p:nvPr/>
        </p:nvSpPr>
        <p:spPr bwMode="auto">
          <a:xfrm>
            <a:off x="4067175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13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468313" y="1268413"/>
            <a:ext cx="8305800" cy="5197475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 u="sng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فاز سه  :</a:t>
            </a:r>
            <a:r>
              <a:rPr lang="fa-IR" sz="2800">
                <a:solidFill>
                  <a:srgbClr val="000066"/>
                </a:solidFill>
                <a:cs typeface="B Titr" pitchFamily="2" charset="-78"/>
              </a:rPr>
              <a:t>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نصب و راه اندازي و آموزش سيستم در واحدهاي تابعه دانشگاه در سطح مشهد كه شامل 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- پژوهشكده ها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- دانشكده ها 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- بيمارستانها  </a:t>
            </a:r>
            <a:endParaRPr lang="en-US" sz="28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- مراكز بهداشتي  و غيره  </a:t>
            </a:r>
            <a:endParaRPr lang="en-US" sz="28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776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7764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7766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7767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7768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14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Oval 2"/>
          <p:cNvSpPr>
            <a:spLocks noChangeArrowheads="1"/>
          </p:cNvSpPr>
          <p:nvPr/>
        </p:nvSpPr>
        <p:spPr bwMode="auto">
          <a:xfrm>
            <a:off x="827088" y="260350"/>
            <a:ext cx="7200900" cy="63373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8003" name="Picture 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2781300"/>
            <a:ext cx="795338" cy="723900"/>
          </a:xfrm>
          <a:prstGeom prst="rect">
            <a:avLst/>
          </a:prstGeom>
          <a:noFill/>
        </p:spPr>
      </p:pic>
      <p:pic>
        <p:nvPicPr>
          <p:cNvPr id="128004" name="Picture 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992438"/>
            <a:ext cx="793750" cy="723900"/>
          </a:xfrm>
          <a:prstGeom prst="rect">
            <a:avLst/>
          </a:prstGeom>
          <a:noFill/>
        </p:spPr>
      </p:pic>
      <p:pic>
        <p:nvPicPr>
          <p:cNvPr id="128005" name="Picture 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581525"/>
            <a:ext cx="793750" cy="723900"/>
          </a:xfrm>
          <a:prstGeom prst="rect">
            <a:avLst/>
          </a:prstGeom>
          <a:noFill/>
        </p:spPr>
      </p:pic>
      <p:pic>
        <p:nvPicPr>
          <p:cNvPr id="128006" name="Picture 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052513"/>
            <a:ext cx="793750" cy="722312"/>
          </a:xfrm>
          <a:prstGeom prst="rect">
            <a:avLst/>
          </a:prstGeom>
          <a:noFill/>
        </p:spPr>
      </p:pic>
      <p:pic>
        <p:nvPicPr>
          <p:cNvPr id="128007" name="Picture 7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44450"/>
            <a:ext cx="795338" cy="722313"/>
          </a:xfrm>
          <a:prstGeom prst="rect">
            <a:avLst/>
          </a:prstGeom>
          <a:noFill/>
        </p:spPr>
      </p:pic>
      <p:pic>
        <p:nvPicPr>
          <p:cNvPr id="128008" name="Picture 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333375"/>
            <a:ext cx="795338" cy="723900"/>
          </a:xfrm>
          <a:prstGeom prst="rect">
            <a:avLst/>
          </a:prstGeom>
          <a:noFill/>
        </p:spPr>
      </p:pic>
      <p:pic>
        <p:nvPicPr>
          <p:cNvPr id="128009" name="Picture 9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341438"/>
            <a:ext cx="793750" cy="723900"/>
          </a:xfrm>
          <a:prstGeom prst="rect">
            <a:avLst/>
          </a:prstGeom>
          <a:noFill/>
        </p:spPr>
      </p:pic>
      <p:pic>
        <p:nvPicPr>
          <p:cNvPr id="128010" name="Picture 1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3933825"/>
            <a:ext cx="795338" cy="723900"/>
          </a:xfrm>
          <a:prstGeom prst="rect">
            <a:avLst/>
          </a:prstGeom>
          <a:noFill/>
        </p:spPr>
      </p:pic>
      <p:pic>
        <p:nvPicPr>
          <p:cNvPr id="128011" name="Picture 1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4588" y="5297488"/>
            <a:ext cx="795337" cy="723900"/>
          </a:xfrm>
          <a:prstGeom prst="rect">
            <a:avLst/>
          </a:prstGeom>
          <a:noFill/>
        </p:spPr>
      </p:pic>
      <p:pic>
        <p:nvPicPr>
          <p:cNvPr id="128012" name="Picture 1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52888" y="6092825"/>
            <a:ext cx="795337" cy="723900"/>
          </a:xfrm>
          <a:prstGeom prst="rect">
            <a:avLst/>
          </a:prstGeom>
          <a:noFill/>
        </p:spPr>
      </p:pic>
      <p:pic>
        <p:nvPicPr>
          <p:cNvPr id="128013" name="Picture 1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5373688"/>
            <a:ext cx="795337" cy="723900"/>
          </a:xfrm>
          <a:prstGeom prst="rect">
            <a:avLst/>
          </a:prstGeom>
          <a:noFill/>
        </p:spPr>
      </p:pic>
      <p:sp>
        <p:nvSpPr>
          <p:cNvPr id="128014" name="Text Box 14"/>
          <p:cNvSpPr txBox="1">
            <a:spLocks noChangeArrowheads="1"/>
          </p:cNvSpPr>
          <p:nvPr/>
        </p:nvSpPr>
        <p:spPr bwMode="auto">
          <a:xfrm>
            <a:off x="250825" y="27051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معاونت پژوهشي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15" name="Text Box 15"/>
          <p:cNvSpPr txBox="1">
            <a:spLocks noChangeArrowheads="1"/>
          </p:cNvSpPr>
          <p:nvPr/>
        </p:nvSpPr>
        <p:spPr bwMode="auto">
          <a:xfrm>
            <a:off x="468313" y="981075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بيمارستان  امام رضا (ع) 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16" name="Text Box 16"/>
          <p:cNvSpPr txBox="1">
            <a:spLocks noChangeArrowheads="1"/>
          </p:cNvSpPr>
          <p:nvPr/>
        </p:nvSpPr>
        <p:spPr bwMode="auto">
          <a:xfrm>
            <a:off x="696913" y="4306888"/>
            <a:ext cx="1066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دانشكده پزشكي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17" name="Text Box 17"/>
          <p:cNvSpPr txBox="1">
            <a:spLocks noChangeArrowheads="1"/>
          </p:cNvSpPr>
          <p:nvPr/>
        </p:nvSpPr>
        <p:spPr bwMode="auto">
          <a:xfrm>
            <a:off x="1539875" y="6107113"/>
            <a:ext cx="1592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دانشكده دندانپزشكي 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18" name="Text Box 18"/>
          <p:cNvSpPr txBox="1">
            <a:spLocks noChangeArrowheads="1"/>
          </p:cNvSpPr>
          <p:nvPr/>
        </p:nvSpPr>
        <p:spPr bwMode="auto">
          <a:xfrm>
            <a:off x="3708400" y="5818188"/>
            <a:ext cx="1584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دانشكده داروسازي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19" name="Text Box 19"/>
          <p:cNvSpPr txBox="1">
            <a:spLocks noChangeArrowheads="1"/>
          </p:cNvSpPr>
          <p:nvPr/>
        </p:nvSpPr>
        <p:spPr bwMode="auto">
          <a:xfrm>
            <a:off x="6011863" y="6021388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دانشكده پرستاري و مامائي 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0" name="Text Box 20"/>
          <p:cNvSpPr txBox="1">
            <a:spLocks noChangeArrowheads="1"/>
          </p:cNvSpPr>
          <p:nvPr/>
        </p:nvSpPr>
        <p:spPr bwMode="auto">
          <a:xfrm>
            <a:off x="6942138" y="4627563"/>
            <a:ext cx="144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دانشكده پيراپزشكي و بهداشت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1" name="Text Box 21"/>
          <p:cNvSpPr txBox="1">
            <a:spLocks noChangeArrowheads="1"/>
          </p:cNvSpPr>
          <p:nvPr/>
        </p:nvSpPr>
        <p:spPr bwMode="auto">
          <a:xfrm>
            <a:off x="7380288" y="23241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مراكز بهداشت شماره يك  مشهد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2" name="Text Box 22"/>
          <p:cNvSpPr txBox="1">
            <a:spLocks noChangeArrowheads="1"/>
          </p:cNvSpPr>
          <p:nvPr/>
        </p:nvSpPr>
        <p:spPr bwMode="auto">
          <a:xfrm>
            <a:off x="6372225" y="549275"/>
            <a:ext cx="1171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مركز بهداشت شماره دو مشهد  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3" name="Text Box 23"/>
          <p:cNvSpPr txBox="1">
            <a:spLocks noChangeArrowheads="1"/>
          </p:cNvSpPr>
          <p:nvPr/>
        </p:nvSpPr>
        <p:spPr bwMode="auto">
          <a:xfrm>
            <a:off x="4945063" y="765175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مركز گسترش مديريت  </a:t>
            </a:r>
            <a:r>
              <a:rPr lang="en-US" sz="1200" b="1">
                <a:cs typeface="B Nazanin" pitchFamily="2" charset="-78"/>
              </a:rPr>
              <a:t>PHC</a:t>
            </a:r>
            <a:r>
              <a:rPr lang="ar-SA" sz="1200" b="1">
                <a:cs typeface="B Nazanin" pitchFamily="2" charset="-78"/>
              </a:rPr>
              <a:t>  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4" name="Text Box 24"/>
          <p:cNvSpPr txBox="1">
            <a:spLocks noChangeArrowheads="1"/>
          </p:cNvSpPr>
          <p:nvPr/>
        </p:nvSpPr>
        <p:spPr bwMode="auto">
          <a:xfrm>
            <a:off x="2133600" y="0"/>
            <a:ext cx="137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ar-SA" sz="1200" b="1">
                <a:cs typeface="B Nazanin" pitchFamily="2" charset="-78"/>
              </a:rPr>
              <a:t>بيمارستان  قائم  (ع)</a:t>
            </a:r>
            <a:endParaRPr lang="en-US" sz="1200" b="1">
              <a:cs typeface="B Nazanin" pitchFamily="2" charset="-78"/>
            </a:endParaRPr>
          </a:p>
        </p:txBody>
      </p:sp>
      <p:sp>
        <p:nvSpPr>
          <p:cNvPr id="128025" name="AutoShape 25"/>
          <p:cNvSpPr>
            <a:spLocks noChangeArrowheads="1"/>
          </p:cNvSpPr>
          <p:nvPr/>
        </p:nvSpPr>
        <p:spPr bwMode="auto">
          <a:xfrm>
            <a:off x="7696200" y="152400"/>
            <a:ext cx="1447800" cy="990600"/>
          </a:xfrm>
          <a:prstGeom prst="wedgeRoundRectCallout">
            <a:avLst>
              <a:gd name="adj1" fmla="val -56907"/>
              <a:gd name="adj2" fmla="val 83972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>
            <a:flatTx/>
          </a:bodyPr>
          <a:lstStyle/>
          <a:p>
            <a:pPr>
              <a:lnSpc>
                <a:spcPct val="65000"/>
              </a:lnSpc>
            </a:pPr>
            <a:endParaRPr lang="ar-SA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  <a:p>
            <a:pPr>
              <a:lnSpc>
                <a:spcPct val="65000"/>
              </a:lnSpc>
            </a:pPr>
            <a:r>
              <a:rPr lang="ar-SA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</a:t>
            </a:r>
            <a:r>
              <a:rPr lang="fa-IR" sz="28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سه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28026" name="Oval 26"/>
          <p:cNvSpPr>
            <a:spLocks noChangeArrowheads="1"/>
          </p:cNvSpPr>
          <p:nvPr/>
        </p:nvSpPr>
        <p:spPr bwMode="auto">
          <a:xfrm>
            <a:off x="3613150" y="2362200"/>
            <a:ext cx="1597025" cy="15128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8027" name="Oval 27"/>
          <p:cNvSpPr>
            <a:spLocks noChangeArrowheads="1"/>
          </p:cNvSpPr>
          <p:nvPr/>
        </p:nvSpPr>
        <p:spPr bwMode="auto">
          <a:xfrm>
            <a:off x="2559050" y="1557338"/>
            <a:ext cx="3646488" cy="33369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8028" name="Picture 2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8763" y="4513263"/>
            <a:ext cx="638175" cy="581025"/>
          </a:xfrm>
          <a:prstGeom prst="rect">
            <a:avLst/>
          </a:prstGeom>
          <a:noFill/>
        </p:spPr>
      </p:pic>
      <p:pic>
        <p:nvPicPr>
          <p:cNvPr id="128029" name="Picture 29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8450" y="1773238"/>
            <a:ext cx="611188" cy="606425"/>
          </a:xfrm>
          <a:prstGeom prst="rect">
            <a:avLst/>
          </a:prstGeom>
          <a:noFill/>
        </p:spPr>
      </p:pic>
      <p:pic>
        <p:nvPicPr>
          <p:cNvPr id="128030" name="Picture 3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2563" y="2781300"/>
            <a:ext cx="765175" cy="730250"/>
          </a:xfrm>
          <a:prstGeom prst="rect">
            <a:avLst/>
          </a:prstGeom>
          <a:noFill/>
        </p:spPr>
      </p:pic>
      <p:pic>
        <p:nvPicPr>
          <p:cNvPr id="128031" name="Picture 3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5538" y="3411538"/>
            <a:ext cx="588962" cy="561975"/>
          </a:xfrm>
          <a:prstGeom prst="rect">
            <a:avLst/>
          </a:prstGeom>
          <a:noFill/>
        </p:spPr>
      </p:pic>
      <p:pic>
        <p:nvPicPr>
          <p:cNvPr id="128032" name="Picture 3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9225" y="1857375"/>
            <a:ext cx="579438" cy="552450"/>
          </a:xfrm>
          <a:prstGeom prst="rect">
            <a:avLst/>
          </a:prstGeom>
          <a:noFill/>
        </p:spPr>
      </p:pic>
      <p:sp>
        <p:nvSpPr>
          <p:cNvPr id="128033" name="Text Box 33"/>
          <p:cNvSpPr txBox="1">
            <a:spLocks noChangeArrowheads="1"/>
          </p:cNvSpPr>
          <p:nvPr/>
        </p:nvSpPr>
        <p:spPr bwMode="auto">
          <a:xfrm>
            <a:off x="3835400" y="2565400"/>
            <a:ext cx="10969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ساختمان رياست </a:t>
            </a:r>
            <a:endParaRPr lang="en-US" sz="1000" b="1">
              <a:cs typeface="B Titr" pitchFamily="2" charset="-78"/>
            </a:endParaRPr>
          </a:p>
        </p:txBody>
      </p:sp>
      <p:sp>
        <p:nvSpPr>
          <p:cNvPr id="128034" name="Text Box 34"/>
          <p:cNvSpPr txBox="1">
            <a:spLocks noChangeArrowheads="1"/>
          </p:cNvSpPr>
          <p:nvPr/>
        </p:nvSpPr>
        <p:spPr bwMode="auto">
          <a:xfrm>
            <a:off x="1905000" y="3157538"/>
            <a:ext cx="114776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مديريت پشتيباني</a:t>
            </a:r>
            <a:endParaRPr lang="en-US" sz="1000" b="1">
              <a:cs typeface="B Titr" pitchFamily="2" charset="-78"/>
            </a:endParaRPr>
          </a:p>
        </p:txBody>
      </p:sp>
      <p:sp>
        <p:nvSpPr>
          <p:cNvPr id="128035" name="Text Box 35"/>
          <p:cNvSpPr txBox="1">
            <a:spLocks noChangeArrowheads="1"/>
          </p:cNvSpPr>
          <p:nvPr/>
        </p:nvSpPr>
        <p:spPr bwMode="auto">
          <a:xfrm>
            <a:off x="2336800" y="1638300"/>
            <a:ext cx="11811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ساختمان ذيحسابي </a:t>
            </a:r>
            <a:endParaRPr lang="en-US" sz="1000" b="1">
              <a:cs typeface="B Titr" pitchFamily="2" charset="-78"/>
            </a:endParaRPr>
          </a:p>
        </p:txBody>
      </p:sp>
      <p:sp>
        <p:nvSpPr>
          <p:cNvPr id="128036" name="Text Box 36"/>
          <p:cNvSpPr txBox="1">
            <a:spLocks noChangeArrowheads="1"/>
          </p:cNvSpPr>
          <p:nvPr/>
        </p:nvSpPr>
        <p:spPr bwMode="auto">
          <a:xfrm>
            <a:off x="4984750" y="1557338"/>
            <a:ext cx="1177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معاونت </a:t>
            </a:r>
            <a:r>
              <a:rPr lang="fa-IR" sz="1000" b="1">
                <a:cs typeface="B Titr" pitchFamily="2" charset="-78"/>
              </a:rPr>
              <a:t>بهداشتي</a:t>
            </a:r>
            <a:r>
              <a:rPr lang="ar-SA" sz="1000" b="1">
                <a:cs typeface="B Titr" pitchFamily="2" charset="-78"/>
              </a:rPr>
              <a:t> </a:t>
            </a:r>
            <a:endParaRPr lang="en-US" sz="1000" b="1">
              <a:cs typeface="B Titr" pitchFamily="2" charset="-78"/>
            </a:endParaRPr>
          </a:p>
        </p:txBody>
      </p:sp>
      <p:sp>
        <p:nvSpPr>
          <p:cNvPr id="128037" name="Text Box 37"/>
          <p:cNvSpPr txBox="1">
            <a:spLocks noChangeArrowheads="1"/>
          </p:cNvSpPr>
          <p:nvPr/>
        </p:nvSpPr>
        <p:spPr bwMode="auto">
          <a:xfrm>
            <a:off x="3459163" y="4287838"/>
            <a:ext cx="15525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معاونت </a:t>
            </a:r>
            <a:r>
              <a:rPr lang="fa-IR" sz="1000" b="1">
                <a:cs typeface="B Titr" pitchFamily="2" charset="-78"/>
              </a:rPr>
              <a:t>درمان </a:t>
            </a:r>
            <a:endParaRPr lang="en-US" sz="1000" b="1">
              <a:cs typeface="B Titr" pitchFamily="2" charset="-78"/>
            </a:endParaRPr>
          </a:p>
        </p:txBody>
      </p:sp>
      <p:pic>
        <p:nvPicPr>
          <p:cNvPr id="128038" name="Picture 3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7863" y="3538538"/>
            <a:ext cx="636587" cy="581025"/>
          </a:xfrm>
          <a:prstGeom prst="rect">
            <a:avLst/>
          </a:prstGeom>
          <a:noFill/>
        </p:spPr>
      </p:pic>
      <p:sp>
        <p:nvSpPr>
          <p:cNvPr id="128039" name="Text Box 39"/>
          <p:cNvSpPr txBox="1">
            <a:spLocks noChangeArrowheads="1"/>
          </p:cNvSpPr>
          <p:nvPr/>
        </p:nvSpPr>
        <p:spPr bwMode="auto">
          <a:xfrm>
            <a:off x="5378450" y="3321050"/>
            <a:ext cx="12811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1000" b="1">
                <a:cs typeface="B Titr" pitchFamily="2" charset="-78"/>
              </a:rPr>
              <a:t>معاونت </a:t>
            </a:r>
            <a:r>
              <a:rPr lang="fa-IR" sz="1000" b="1">
                <a:cs typeface="B Titr" pitchFamily="2" charset="-78"/>
              </a:rPr>
              <a:t>دانشجويي</a:t>
            </a:r>
            <a:endParaRPr lang="en-US" sz="1000" b="1">
              <a:cs typeface="B Titr" pitchFamily="2" charset="-78"/>
            </a:endParaRPr>
          </a:p>
        </p:txBody>
      </p:sp>
      <p:sp>
        <p:nvSpPr>
          <p:cNvPr id="128040" name="Line 40"/>
          <p:cNvSpPr>
            <a:spLocks noChangeShapeType="1"/>
          </p:cNvSpPr>
          <p:nvPr/>
        </p:nvSpPr>
        <p:spPr bwMode="auto">
          <a:xfrm flipV="1">
            <a:off x="4959350" y="2278063"/>
            <a:ext cx="419100" cy="29368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8041" name="Text Box 41"/>
          <p:cNvSpPr txBox="1">
            <a:spLocks noChangeArrowheads="1"/>
          </p:cNvSpPr>
          <p:nvPr/>
        </p:nvSpPr>
        <p:spPr bwMode="auto">
          <a:xfrm rot="-2249312">
            <a:off x="4733925" y="2133600"/>
            <a:ext cx="6302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800">
                <a:cs typeface="B Titr" pitchFamily="2" charset="-78"/>
              </a:rPr>
              <a:t>بي سيم </a:t>
            </a:r>
            <a:r>
              <a:rPr lang="en-US" sz="800">
                <a:cs typeface="B Titr" pitchFamily="2" charset="-78"/>
              </a:rPr>
              <a:t>4MB</a:t>
            </a:r>
          </a:p>
        </p:txBody>
      </p:sp>
      <p:sp>
        <p:nvSpPr>
          <p:cNvPr id="128042" name="Text Box 42"/>
          <p:cNvSpPr txBox="1">
            <a:spLocks noChangeArrowheads="1"/>
          </p:cNvSpPr>
          <p:nvPr/>
        </p:nvSpPr>
        <p:spPr bwMode="auto">
          <a:xfrm rot="1808275">
            <a:off x="3348038" y="2133600"/>
            <a:ext cx="633412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800">
                <a:cs typeface="B Titr" pitchFamily="2" charset="-78"/>
              </a:rPr>
              <a:t>بي سيم </a:t>
            </a:r>
            <a:r>
              <a:rPr lang="en-US" sz="800">
                <a:cs typeface="B Titr" pitchFamily="2" charset="-78"/>
              </a:rPr>
              <a:t>4MB</a:t>
            </a:r>
          </a:p>
        </p:txBody>
      </p:sp>
      <p:sp>
        <p:nvSpPr>
          <p:cNvPr id="128043" name="Line 43"/>
          <p:cNvSpPr>
            <a:spLocks noChangeShapeType="1"/>
          </p:cNvSpPr>
          <p:nvPr/>
        </p:nvSpPr>
        <p:spPr bwMode="auto">
          <a:xfrm flipH="1" flipV="1">
            <a:off x="3362325" y="2278063"/>
            <a:ext cx="377825" cy="2524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8044" name="Line 44"/>
          <p:cNvSpPr>
            <a:spLocks noChangeShapeType="1"/>
          </p:cNvSpPr>
          <p:nvPr/>
        </p:nvSpPr>
        <p:spPr bwMode="auto">
          <a:xfrm>
            <a:off x="5084763" y="3538538"/>
            <a:ext cx="671512" cy="3794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8045" name="Text Box 45"/>
          <p:cNvSpPr txBox="1">
            <a:spLocks noChangeArrowheads="1"/>
          </p:cNvSpPr>
          <p:nvPr/>
        </p:nvSpPr>
        <p:spPr bwMode="auto">
          <a:xfrm rot="-1443444">
            <a:off x="2952750" y="3429000"/>
            <a:ext cx="630238" cy="214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800">
                <a:cs typeface="B Titr" pitchFamily="2" charset="-78"/>
              </a:rPr>
              <a:t>فيبر نوري</a:t>
            </a:r>
            <a:endParaRPr lang="en-US" sz="800">
              <a:cs typeface="B Titr" pitchFamily="2" charset="-78"/>
            </a:endParaRPr>
          </a:p>
        </p:txBody>
      </p:sp>
      <p:sp>
        <p:nvSpPr>
          <p:cNvPr id="128046" name="Text Box 46"/>
          <p:cNvSpPr txBox="1">
            <a:spLocks noChangeArrowheads="1"/>
          </p:cNvSpPr>
          <p:nvPr/>
        </p:nvSpPr>
        <p:spPr bwMode="auto">
          <a:xfrm rot="1485844">
            <a:off x="4932363" y="3644900"/>
            <a:ext cx="6302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800">
                <a:cs typeface="B Titr" pitchFamily="2" charset="-78"/>
              </a:rPr>
              <a:t>بي سيم </a:t>
            </a:r>
            <a:r>
              <a:rPr lang="en-US" sz="800">
                <a:cs typeface="B Titr" pitchFamily="2" charset="-78"/>
              </a:rPr>
              <a:t>4MB</a:t>
            </a:r>
          </a:p>
        </p:txBody>
      </p:sp>
      <p:sp>
        <p:nvSpPr>
          <p:cNvPr id="128047" name="Text Box 47"/>
          <p:cNvSpPr txBox="1">
            <a:spLocks noChangeArrowheads="1"/>
          </p:cNvSpPr>
          <p:nvPr/>
        </p:nvSpPr>
        <p:spPr bwMode="auto">
          <a:xfrm rot="37621487">
            <a:off x="4159250" y="3937001"/>
            <a:ext cx="6318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800">
                <a:cs typeface="B Titr" pitchFamily="2" charset="-78"/>
              </a:rPr>
              <a:t>بي سيم </a:t>
            </a:r>
            <a:r>
              <a:rPr lang="en-US" sz="800">
                <a:cs typeface="B Titr" pitchFamily="2" charset="-78"/>
              </a:rPr>
              <a:t>4MB</a:t>
            </a:r>
          </a:p>
        </p:txBody>
      </p:sp>
      <p:sp>
        <p:nvSpPr>
          <p:cNvPr id="128048" name="Line 48"/>
          <p:cNvSpPr>
            <a:spLocks noChangeShapeType="1"/>
          </p:cNvSpPr>
          <p:nvPr/>
        </p:nvSpPr>
        <p:spPr bwMode="auto">
          <a:xfrm flipH="1">
            <a:off x="2941638" y="3454400"/>
            <a:ext cx="757237" cy="293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8049" name="Line 49"/>
          <p:cNvSpPr>
            <a:spLocks noChangeShapeType="1"/>
          </p:cNvSpPr>
          <p:nvPr/>
        </p:nvSpPr>
        <p:spPr bwMode="auto">
          <a:xfrm>
            <a:off x="4327525" y="3875088"/>
            <a:ext cx="0" cy="4635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8050" name="Text Box 50"/>
          <p:cNvSpPr txBox="1">
            <a:spLocks noChangeArrowheads="1"/>
          </p:cNvSpPr>
          <p:nvPr/>
        </p:nvSpPr>
        <p:spPr bwMode="auto">
          <a:xfrm>
            <a:off x="2124075" y="3486150"/>
            <a:ext cx="858838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fa-IR" sz="1400" b="1">
                <a:cs typeface="B Titr" pitchFamily="2" charset="-78"/>
              </a:rPr>
              <a:t>پايلوت</a:t>
            </a:r>
            <a:endParaRPr lang="en-US" sz="1400" b="1">
              <a:cs typeface="B Titr" pitchFamily="2" charset="-78"/>
            </a:endParaRPr>
          </a:p>
        </p:txBody>
      </p:sp>
      <p:sp>
        <p:nvSpPr>
          <p:cNvPr id="128051" name="Text Box 51"/>
          <p:cNvSpPr txBox="1">
            <a:spLocks noChangeArrowheads="1"/>
          </p:cNvSpPr>
          <p:nvPr/>
        </p:nvSpPr>
        <p:spPr bwMode="auto">
          <a:xfrm>
            <a:off x="250825" y="6237288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15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68313" y="1038225"/>
            <a:ext cx="8305800" cy="5578475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 u="sng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فاز چهار  :</a:t>
            </a:r>
            <a:r>
              <a:rPr lang="fa-IR" sz="2800">
                <a:solidFill>
                  <a:srgbClr val="000066"/>
                </a:solidFill>
                <a:cs typeface="B Titr" pitchFamily="2" charset="-78"/>
              </a:rPr>
              <a:t>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نصب و راه اندازي و آموزش سيستم در شبكه هاي بهداشت و درمان شهرستانهاي  تابعه دانشگاه خارج از شهر مشهد كه شامل 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بردسكن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تايباد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تربت جام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تربت حيدريه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چناران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خليل آباد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خواف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درگز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 رشتخوار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8788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8790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8791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1054100" y="3208338"/>
            <a:ext cx="2509838" cy="2741612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سرخس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فردوس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فريمان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قوچان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كلات</a:t>
            </a:r>
            <a:endParaRPr lang="en-US" sz="1400">
              <a:solidFill>
                <a:srgbClr val="800000"/>
              </a:solidFill>
              <a:cs typeface="B Titr" pitchFamily="2" charset="-78"/>
            </a:endParaRP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كاشمر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  <a:buFontTx/>
              <a:buChar char="-"/>
            </a:pPr>
            <a:r>
              <a:rPr lang="fa-IR" sz="1400">
                <a:solidFill>
                  <a:srgbClr val="800000"/>
                </a:solidFill>
                <a:cs typeface="B Titr" pitchFamily="2" charset="-78"/>
              </a:rPr>
              <a:t>شبكه بهداشت و درمان    نيشابور</a:t>
            </a:r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4284663" y="6400800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16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AutoShape 2"/>
          <p:cNvSpPr>
            <a:spLocks noChangeArrowheads="1"/>
          </p:cNvSpPr>
          <p:nvPr/>
        </p:nvSpPr>
        <p:spPr bwMode="auto">
          <a:xfrm>
            <a:off x="7885113" y="144463"/>
            <a:ext cx="1185862" cy="620712"/>
          </a:xfrm>
          <a:prstGeom prst="wedgeRoundRectCallout">
            <a:avLst>
              <a:gd name="adj1" fmla="val -46921"/>
              <a:gd name="adj2" fmla="val 122380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 anchorCtr="1">
            <a:flatTx/>
          </a:bodyPr>
          <a:lstStyle/>
          <a:p>
            <a:pPr>
              <a:lnSpc>
                <a:spcPct val="65000"/>
              </a:lnSpc>
            </a:pPr>
            <a:r>
              <a:rPr lang="fa-IR" sz="1800" b="1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چهار</a:t>
            </a:r>
            <a:endParaRPr lang="en-US" sz="1800" b="1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129027" name="Oval 3"/>
          <p:cNvSpPr>
            <a:spLocks noChangeArrowheads="1"/>
          </p:cNvSpPr>
          <p:nvPr/>
        </p:nvSpPr>
        <p:spPr bwMode="auto">
          <a:xfrm>
            <a:off x="698500" y="165100"/>
            <a:ext cx="7620000" cy="6502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9028" name="Picture 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363" y="1925638"/>
            <a:ext cx="490537" cy="446087"/>
          </a:xfrm>
          <a:prstGeom prst="rect">
            <a:avLst/>
          </a:prstGeom>
          <a:noFill/>
        </p:spPr>
      </p:pic>
      <p:pic>
        <p:nvPicPr>
          <p:cNvPr id="129029" name="Picture 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7513" y="3232150"/>
            <a:ext cx="490537" cy="446088"/>
          </a:xfrm>
          <a:prstGeom prst="rect">
            <a:avLst/>
          </a:prstGeom>
          <a:noFill/>
        </p:spPr>
      </p:pic>
      <p:pic>
        <p:nvPicPr>
          <p:cNvPr id="129030" name="Picture 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6375" y="4365625"/>
            <a:ext cx="490538" cy="446088"/>
          </a:xfrm>
          <a:prstGeom prst="rect">
            <a:avLst/>
          </a:prstGeom>
          <a:noFill/>
        </p:spPr>
      </p:pic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7667625" y="4076700"/>
            <a:ext cx="914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بردسكن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32" name="Picture 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421313"/>
            <a:ext cx="490538" cy="446087"/>
          </a:xfrm>
          <a:prstGeom prst="rect">
            <a:avLst/>
          </a:prstGeom>
          <a:noFill/>
        </p:spPr>
      </p:pic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6953250" y="5157788"/>
            <a:ext cx="12192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تايباد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34" name="Picture 1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5954713"/>
            <a:ext cx="490537" cy="446087"/>
          </a:xfrm>
          <a:prstGeom prst="rect">
            <a:avLst/>
          </a:prstGeom>
          <a:noFill/>
        </p:spPr>
      </p:pic>
      <p:sp>
        <p:nvSpPr>
          <p:cNvPr id="129035" name="Text Box 11"/>
          <p:cNvSpPr txBox="1">
            <a:spLocks noChangeArrowheads="1"/>
          </p:cNvSpPr>
          <p:nvPr/>
        </p:nvSpPr>
        <p:spPr bwMode="auto">
          <a:xfrm>
            <a:off x="5724525" y="566102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تربت جام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36" name="Picture 1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6296025"/>
            <a:ext cx="490538" cy="446088"/>
          </a:xfrm>
          <a:prstGeom prst="rect">
            <a:avLst/>
          </a:prstGeom>
          <a:noFill/>
        </p:spPr>
      </p:pic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4643438" y="6048375"/>
            <a:ext cx="12192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تربت حيدريه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38" name="Picture 1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1963" y="6151563"/>
            <a:ext cx="490537" cy="446087"/>
          </a:xfrm>
          <a:prstGeom prst="rect">
            <a:avLst/>
          </a:prstGeom>
          <a:noFill/>
        </p:spPr>
      </p:pic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2339975" y="587692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چناران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40" name="Picture 1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8000" y="5719763"/>
            <a:ext cx="490538" cy="446087"/>
          </a:xfrm>
          <a:prstGeom prst="rect">
            <a:avLst/>
          </a:prstGeom>
          <a:noFill/>
        </p:spPr>
      </p:pic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1166813" y="5473700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خواف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42" name="Picture 1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4783138"/>
            <a:ext cx="490538" cy="446087"/>
          </a:xfrm>
          <a:prstGeom prst="rect">
            <a:avLst/>
          </a:prstGeom>
          <a:noFill/>
        </p:spPr>
      </p:pic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374650" y="453707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درگز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44" name="Picture 2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581400"/>
            <a:ext cx="490538" cy="446088"/>
          </a:xfrm>
          <a:prstGeom prst="rect">
            <a:avLst/>
          </a:prstGeom>
          <a:noFill/>
        </p:spPr>
      </p:pic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-23813" y="3359150"/>
            <a:ext cx="1066801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سرخس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46" name="Picture 2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362200"/>
            <a:ext cx="490538" cy="446088"/>
          </a:xfrm>
          <a:prstGeom prst="rect">
            <a:avLst/>
          </a:prstGeom>
          <a:noFill/>
        </p:spPr>
      </p:pic>
      <p:pic>
        <p:nvPicPr>
          <p:cNvPr id="129047" name="Picture 2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458913"/>
            <a:ext cx="490538" cy="446087"/>
          </a:xfrm>
          <a:prstGeom prst="rect">
            <a:avLst/>
          </a:prstGeom>
          <a:noFill/>
        </p:spPr>
      </p:pic>
      <p:sp>
        <p:nvSpPr>
          <p:cNvPr id="129048" name="Text Box 24"/>
          <p:cNvSpPr txBox="1">
            <a:spLocks noChangeArrowheads="1"/>
          </p:cNvSpPr>
          <p:nvPr/>
        </p:nvSpPr>
        <p:spPr bwMode="auto">
          <a:xfrm>
            <a:off x="447675" y="119697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فردوس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49" name="Picture 2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696913"/>
            <a:ext cx="490538" cy="446087"/>
          </a:xfrm>
          <a:prstGeom prst="rect">
            <a:avLst/>
          </a:prstGeom>
          <a:noFill/>
        </p:spPr>
      </p:pic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1116013" y="431800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فريمان 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51" name="Picture 27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3400" y="103188"/>
            <a:ext cx="490538" cy="446087"/>
          </a:xfrm>
          <a:prstGeom prst="rect">
            <a:avLst/>
          </a:prstGeom>
          <a:noFill/>
        </p:spPr>
      </p:pic>
      <p:pic>
        <p:nvPicPr>
          <p:cNvPr id="129052" name="Picture 2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4850" y="839788"/>
            <a:ext cx="490538" cy="446087"/>
          </a:xfrm>
          <a:prstGeom prst="rect">
            <a:avLst/>
          </a:prstGeom>
          <a:noFill/>
        </p:spPr>
      </p:pic>
      <p:sp>
        <p:nvSpPr>
          <p:cNvPr id="129053" name="Text Box 29"/>
          <p:cNvSpPr txBox="1">
            <a:spLocks noChangeArrowheads="1"/>
          </p:cNvSpPr>
          <p:nvPr/>
        </p:nvSpPr>
        <p:spPr bwMode="auto">
          <a:xfrm>
            <a:off x="6443663" y="54927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كاشمر </a:t>
            </a:r>
            <a:endParaRPr lang="en-US" sz="800" b="1">
              <a:cs typeface="B Titr" pitchFamily="2" charset="-78"/>
            </a:endParaRPr>
          </a:p>
        </p:txBody>
      </p:sp>
      <p:pic>
        <p:nvPicPr>
          <p:cNvPr id="129054" name="Picture 3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315913"/>
            <a:ext cx="490538" cy="446087"/>
          </a:xfrm>
          <a:prstGeom prst="rect">
            <a:avLst/>
          </a:prstGeom>
          <a:noFill/>
        </p:spPr>
      </p:pic>
      <p:sp>
        <p:nvSpPr>
          <p:cNvPr id="129055" name="Text Box 31"/>
          <p:cNvSpPr txBox="1">
            <a:spLocks noChangeArrowheads="1"/>
          </p:cNvSpPr>
          <p:nvPr/>
        </p:nvSpPr>
        <p:spPr bwMode="auto">
          <a:xfrm>
            <a:off x="5334000" y="0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800" b="1">
                <a:cs typeface="B Titr" pitchFamily="2" charset="-78"/>
              </a:rPr>
              <a:t>قوچان  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129056" name="Text Box 32"/>
          <p:cNvSpPr txBox="1">
            <a:spLocks noChangeArrowheads="1"/>
          </p:cNvSpPr>
          <p:nvPr/>
        </p:nvSpPr>
        <p:spPr bwMode="auto">
          <a:xfrm>
            <a:off x="7164388" y="1628775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خليل آباد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129057" name="Text Box 33"/>
          <p:cNvSpPr txBox="1">
            <a:spLocks noChangeArrowheads="1"/>
          </p:cNvSpPr>
          <p:nvPr/>
        </p:nvSpPr>
        <p:spPr bwMode="auto">
          <a:xfrm>
            <a:off x="7648575" y="2927350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رشتخوار</a:t>
            </a:r>
            <a:r>
              <a:rPr lang="ar-SA" sz="800" b="1">
                <a:cs typeface="B Titr" pitchFamily="2" charset="-78"/>
              </a:rPr>
              <a:t> 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129058" name="Text Box 34"/>
          <p:cNvSpPr txBox="1">
            <a:spLocks noChangeArrowheads="1"/>
          </p:cNvSpPr>
          <p:nvPr/>
        </p:nvSpPr>
        <p:spPr bwMode="auto">
          <a:xfrm>
            <a:off x="-57150" y="2133600"/>
            <a:ext cx="1676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كلات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2103438" y="46038"/>
            <a:ext cx="1676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نيشابور</a:t>
            </a:r>
            <a:r>
              <a:rPr lang="ar-SA" sz="800" b="1">
                <a:cs typeface="B Titr" pitchFamily="2" charset="-78"/>
              </a:rPr>
              <a:t> 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129061" name="Oval 37"/>
          <p:cNvSpPr>
            <a:spLocks noChangeArrowheads="1"/>
          </p:cNvSpPr>
          <p:nvPr/>
        </p:nvSpPr>
        <p:spPr bwMode="auto">
          <a:xfrm>
            <a:off x="1893888" y="1089025"/>
            <a:ext cx="5218112" cy="448468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9062" name="Picture 3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1650" y="2873375"/>
            <a:ext cx="576263" cy="512763"/>
          </a:xfrm>
          <a:prstGeom prst="rect">
            <a:avLst/>
          </a:prstGeom>
          <a:noFill/>
        </p:spPr>
      </p:pic>
      <p:pic>
        <p:nvPicPr>
          <p:cNvPr id="129063" name="Picture 39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3538" y="3022600"/>
            <a:ext cx="576262" cy="512763"/>
          </a:xfrm>
          <a:prstGeom prst="rect">
            <a:avLst/>
          </a:prstGeom>
          <a:noFill/>
        </p:spPr>
      </p:pic>
      <p:pic>
        <p:nvPicPr>
          <p:cNvPr id="129064" name="Picture 4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3888" y="4146550"/>
            <a:ext cx="574675" cy="512763"/>
          </a:xfrm>
          <a:prstGeom prst="rect">
            <a:avLst/>
          </a:prstGeom>
          <a:noFill/>
        </p:spPr>
      </p:pic>
      <p:pic>
        <p:nvPicPr>
          <p:cNvPr id="129065" name="Picture 4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9013" y="1649413"/>
            <a:ext cx="574675" cy="511175"/>
          </a:xfrm>
          <a:prstGeom prst="rect">
            <a:avLst/>
          </a:prstGeom>
          <a:noFill/>
        </p:spPr>
      </p:pic>
      <p:pic>
        <p:nvPicPr>
          <p:cNvPr id="129066" name="Picture 4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3638" y="936625"/>
            <a:ext cx="576262" cy="511175"/>
          </a:xfrm>
          <a:prstGeom prst="rect">
            <a:avLst/>
          </a:prstGeom>
          <a:noFill/>
        </p:spPr>
      </p:pic>
      <p:pic>
        <p:nvPicPr>
          <p:cNvPr id="129067" name="Picture 4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0850" y="1141413"/>
            <a:ext cx="576263" cy="511175"/>
          </a:xfrm>
          <a:prstGeom prst="rect">
            <a:avLst/>
          </a:prstGeom>
          <a:noFill/>
        </p:spPr>
      </p:pic>
      <p:pic>
        <p:nvPicPr>
          <p:cNvPr id="129068" name="Picture 4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6275" y="1854200"/>
            <a:ext cx="576263" cy="512763"/>
          </a:xfrm>
          <a:prstGeom prst="rect">
            <a:avLst/>
          </a:prstGeom>
          <a:noFill/>
        </p:spPr>
      </p:pic>
      <p:pic>
        <p:nvPicPr>
          <p:cNvPr id="129069" name="Picture 4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8913" y="3689350"/>
            <a:ext cx="576262" cy="511175"/>
          </a:xfrm>
          <a:prstGeom prst="rect">
            <a:avLst/>
          </a:prstGeom>
          <a:noFill/>
        </p:spPr>
      </p:pic>
      <p:pic>
        <p:nvPicPr>
          <p:cNvPr id="129070" name="Picture 4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5488" y="4654550"/>
            <a:ext cx="576262" cy="511175"/>
          </a:xfrm>
          <a:prstGeom prst="rect">
            <a:avLst/>
          </a:prstGeom>
          <a:noFill/>
        </p:spPr>
      </p:pic>
      <p:pic>
        <p:nvPicPr>
          <p:cNvPr id="129071" name="Picture 47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2275" y="5216525"/>
            <a:ext cx="576263" cy="512763"/>
          </a:xfrm>
          <a:prstGeom prst="rect">
            <a:avLst/>
          </a:prstGeom>
          <a:noFill/>
        </p:spPr>
      </p:pic>
      <p:pic>
        <p:nvPicPr>
          <p:cNvPr id="129072" name="Picture 48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8913" y="4708525"/>
            <a:ext cx="576262" cy="511175"/>
          </a:xfrm>
          <a:prstGeom prst="rect">
            <a:avLst/>
          </a:prstGeom>
          <a:noFill/>
        </p:spPr>
      </p:pic>
      <p:sp>
        <p:nvSpPr>
          <p:cNvPr id="129073" name="Text Box 49"/>
          <p:cNvSpPr txBox="1">
            <a:spLocks noChangeArrowheads="1"/>
          </p:cNvSpPr>
          <p:nvPr/>
        </p:nvSpPr>
        <p:spPr bwMode="auto">
          <a:xfrm>
            <a:off x="1476375" y="2819400"/>
            <a:ext cx="7731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معاونت پژوهشي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4" name="Text Box 50"/>
          <p:cNvSpPr txBox="1">
            <a:spLocks noChangeArrowheads="1"/>
          </p:cNvSpPr>
          <p:nvPr/>
        </p:nvSpPr>
        <p:spPr bwMode="auto">
          <a:xfrm>
            <a:off x="1633538" y="1598613"/>
            <a:ext cx="11049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بيمارستان  امام رضا (ع) 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5" name="Text Box 51"/>
          <p:cNvSpPr txBox="1">
            <a:spLocks noChangeArrowheads="1"/>
          </p:cNvSpPr>
          <p:nvPr/>
        </p:nvSpPr>
        <p:spPr bwMode="auto">
          <a:xfrm>
            <a:off x="1800225" y="3952875"/>
            <a:ext cx="7731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دانشكده پزشكي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6" name="Text Box 52"/>
          <p:cNvSpPr txBox="1">
            <a:spLocks noChangeArrowheads="1"/>
          </p:cNvSpPr>
          <p:nvPr/>
        </p:nvSpPr>
        <p:spPr bwMode="auto">
          <a:xfrm>
            <a:off x="2409825" y="5227638"/>
            <a:ext cx="11541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دانشكده دندانپزشكي 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7" name="Text Box 53"/>
          <p:cNvSpPr txBox="1">
            <a:spLocks noChangeArrowheads="1"/>
          </p:cNvSpPr>
          <p:nvPr/>
        </p:nvSpPr>
        <p:spPr bwMode="auto">
          <a:xfrm>
            <a:off x="3981450" y="5022850"/>
            <a:ext cx="11493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دانشكده داروسازي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8" name="Text Box 54"/>
          <p:cNvSpPr txBox="1">
            <a:spLocks noChangeArrowheads="1"/>
          </p:cNvSpPr>
          <p:nvPr/>
        </p:nvSpPr>
        <p:spPr bwMode="auto">
          <a:xfrm>
            <a:off x="5649913" y="5229225"/>
            <a:ext cx="9826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دانشكده پرستاري و مامائي 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79" name="Text Box 55"/>
          <p:cNvSpPr txBox="1">
            <a:spLocks noChangeArrowheads="1"/>
          </p:cNvSpPr>
          <p:nvPr/>
        </p:nvSpPr>
        <p:spPr bwMode="auto">
          <a:xfrm>
            <a:off x="6324600" y="4179888"/>
            <a:ext cx="10493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دانشكده پيراپزشكي و بهداشت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80" name="Text Box 56"/>
          <p:cNvSpPr txBox="1">
            <a:spLocks noChangeArrowheads="1"/>
          </p:cNvSpPr>
          <p:nvPr/>
        </p:nvSpPr>
        <p:spPr bwMode="auto">
          <a:xfrm>
            <a:off x="6642100" y="2549525"/>
            <a:ext cx="8842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مراكز بهداشت شماره يك  مشهد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81" name="Text Box 57"/>
          <p:cNvSpPr txBox="1">
            <a:spLocks noChangeArrowheads="1"/>
          </p:cNvSpPr>
          <p:nvPr/>
        </p:nvSpPr>
        <p:spPr bwMode="auto">
          <a:xfrm>
            <a:off x="5911850" y="1293813"/>
            <a:ext cx="849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مركز بهداشت شماره دو مشهد  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82" name="Text Box 58"/>
          <p:cNvSpPr txBox="1">
            <a:spLocks noChangeArrowheads="1"/>
          </p:cNvSpPr>
          <p:nvPr/>
        </p:nvSpPr>
        <p:spPr bwMode="auto">
          <a:xfrm>
            <a:off x="4879975" y="692150"/>
            <a:ext cx="77152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مركز گسترش مديريت</a:t>
            </a:r>
            <a:endParaRPr lang="en-US" sz="600" b="1">
              <a:cs typeface="B Titr" pitchFamily="2" charset="-78"/>
            </a:endParaRPr>
          </a:p>
          <a:p>
            <a:pPr rtl="1"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  </a:t>
            </a:r>
            <a:r>
              <a:rPr lang="en-US" sz="600" b="1">
                <a:cs typeface="B Titr" pitchFamily="2" charset="-78"/>
              </a:rPr>
              <a:t>PHC</a:t>
            </a:r>
            <a:r>
              <a:rPr lang="ar-SA" sz="600" b="1">
                <a:cs typeface="B Titr" pitchFamily="2" charset="-78"/>
              </a:rPr>
              <a:t> 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83" name="Text Box 59"/>
          <p:cNvSpPr txBox="1">
            <a:spLocks noChangeArrowheads="1"/>
          </p:cNvSpPr>
          <p:nvPr/>
        </p:nvSpPr>
        <p:spPr bwMode="auto">
          <a:xfrm>
            <a:off x="2840038" y="904875"/>
            <a:ext cx="9953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بيمارستان  قائم  (ع)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84" name="Oval 60"/>
          <p:cNvSpPr>
            <a:spLocks noChangeArrowheads="1"/>
          </p:cNvSpPr>
          <p:nvPr/>
        </p:nvSpPr>
        <p:spPr bwMode="auto">
          <a:xfrm>
            <a:off x="3913188" y="2576513"/>
            <a:ext cx="1157287" cy="1071562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9085" name="Oval 61"/>
          <p:cNvSpPr>
            <a:spLocks noChangeArrowheads="1"/>
          </p:cNvSpPr>
          <p:nvPr/>
        </p:nvSpPr>
        <p:spPr bwMode="auto">
          <a:xfrm>
            <a:off x="3149600" y="2006600"/>
            <a:ext cx="2641600" cy="2362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29086" name="Picture 6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3388" y="4098925"/>
            <a:ext cx="461962" cy="411163"/>
          </a:xfrm>
          <a:prstGeom prst="rect">
            <a:avLst/>
          </a:prstGeom>
          <a:noFill/>
        </p:spPr>
      </p:pic>
      <p:pic>
        <p:nvPicPr>
          <p:cNvPr id="129087" name="Picture 6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2713" y="2160588"/>
            <a:ext cx="442912" cy="428625"/>
          </a:xfrm>
          <a:prstGeom prst="rect">
            <a:avLst/>
          </a:prstGeom>
          <a:noFill/>
        </p:spPr>
      </p:pic>
      <p:pic>
        <p:nvPicPr>
          <p:cNvPr id="129088" name="Picture 6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87825" y="2873375"/>
            <a:ext cx="554038" cy="515938"/>
          </a:xfrm>
          <a:prstGeom prst="rect">
            <a:avLst/>
          </a:prstGeom>
          <a:noFill/>
        </p:spPr>
      </p:pic>
      <p:pic>
        <p:nvPicPr>
          <p:cNvPr id="129089" name="Picture 6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0538" y="3319463"/>
            <a:ext cx="427037" cy="396875"/>
          </a:xfrm>
          <a:prstGeom prst="rect">
            <a:avLst/>
          </a:prstGeom>
          <a:noFill/>
        </p:spPr>
      </p:pic>
      <p:pic>
        <p:nvPicPr>
          <p:cNvPr id="129090" name="Picture 6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43263" y="2219325"/>
            <a:ext cx="420687" cy="390525"/>
          </a:xfrm>
          <a:prstGeom prst="rect">
            <a:avLst/>
          </a:prstGeom>
          <a:noFill/>
        </p:spPr>
      </p:pic>
      <p:sp>
        <p:nvSpPr>
          <p:cNvPr id="129091" name="Text Box 67"/>
          <p:cNvSpPr txBox="1">
            <a:spLocks noChangeArrowheads="1"/>
          </p:cNvSpPr>
          <p:nvPr/>
        </p:nvSpPr>
        <p:spPr bwMode="auto">
          <a:xfrm>
            <a:off x="4073525" y="2720975"/>
            <a:ext cx="7969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ساختمان رياست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92" name="Text Box 68"/>
          <p:cNvSpPr txBox="1">
            <a:spLocks noChangeArrowheads="1"/>
          </p:cNvSpPr>
          <p:nvPr/>
        </p:nvSpPr>
        <p:spPr bwMode="auto">
          <a:xfrm>
            <a:off x="2700338" y="3141663"/>
            <a:ext cx="831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مديريت پشتيباني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93" name="Text Box 69"/>
          <p:cNvSpPr txBox="1">
            <a:spLocks noChangeArrowheads="1"/>
          </p:cNvSpPr>
          <p:nvPr/>
        </p:nvSpPr>
        <p:spPr bwMode="auto">
          <a:xfrm>
            <a:off x="2987675" y="2063750"/>
            <a:ext cx="8556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ساختمان ذيحسابي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94" name="Text Box 70"/>
          <p:cNvSpPr txBox="1">
            <a:spLocks noChangeArrowheads="1"/>
          </p:cNvSpPr>
          <p:nvPr/>
        </p:nvSpPr>
        <p:spPr bwMode="auto">
          <a:xfrm>
            <a:off x="4906963" y="2006600"/>
            <a:ext cx="8540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معاونت </a:t>
            </a:r>
            <a:r>
              <a:rPr lang="fa-IR" sz="600" b="1">
                <a:cs typeface="B Titr" pitchFamily="2" charset="-78"/>
              </a:rPr>
              <a:t>بهداشتي</a:t>
            </a:r>
            <a:r>
              <a:rPr lang="ar-SA" sz="600" b="1">
                <a:cs typeface="B Titr" pitchFamily="2" charset="-78"/>
              </a:rPr>
              <a:t> 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95" name="Text Box 71"/>
          <p:cNvSpPr txBox="1">
            <a:spLocks noChangeArrowheads="1"/>
          </p:cNvSpPr>
          <p:nvPr/>
        </p:nvSpPr>
        <p:spPr bwMode="auto">
          <a:xfrm>
            <a:off x="3802063" y="3940175"/>
            <a:ext cx="11239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معاونت </a:t>
            </a:r>
            <a:r>
              <a:rPr lang="fa-IR" sz="600" b="1">
                <a:cs typeface="B Titr" pitchFamily="2" charset="-78"/>
              </a:rPr>
              <a:t>درمان </a:t>
            </a:r>
            <a:endParaRPr lang="en-US" sz="600" b="1">
              <a:cs typeface="B Titr" pitchFamily="2" charset="-78"/>
            </a:endParaRPr>
          </a:p>
        </p:txBody>
      </p:sp>
      <p:pic>
        <p:nvPicPr>
          <p:cNvPr id="129096" name="Picture 7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7350" y="3408363"/>
            <a:ext cx="460375" cy="411162"/>
          </a:xfrm>
          <a:prstGeom prst="rect">
            <a:avLst/>
          </a:prstGeom>
          <a:noFill/>
        </p:spPr>
      </p:pic>
      <p:sp>
        <p:nvSpPr>
          <p:cNvPr id="129097" name="Text Box 73"/>
          <p:cNvSpPr txBox="1">
            <a:spLocks noChangeArrowheads="1"/>
          </p:cNvSpPr>
          <p:nvPr/>
        </p:nvSpPr>
        <p:spPr bwMode="auto">
          <a:xfrm>
            <a:off x="5192713" y="3255963"/>
            <a:ext cx="927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600" b="1">
                <a:cs typeface="B Titr" pitchFamily="2" charset="-78"/>
              </a:rPr>
              <a:t>معاونت </a:t>
            </a:r>
            <a:r>
              <a:rPr lang="fa-IR" sz="600" b="1">
                <a:cs typeface="B Titr" pitchFamily="2" charset="-78"/>
              </a:rPr>
              <a:t>دانشجويي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098" name="Line 74"/>
          <p:cNvSpPr>
            <a:spLocks noChangeShapeType="1"/>
          </p:cNvSpPr>
          <p:nvPr/>
        </p:nvSpPr>
        <p:spPr bwMode="auto">
          <a:xfrm flipV="1">
            <a:off x="4887913" y="2517775"/>
            <a:ext cx="304800" cy="20637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9099" name="Text Box 75"/>
          <p:cNvSpPr txBox="1">
            <a:spLocks noChangeArrowheads="1"/>
          </p:cNvSpPr>
          <p:nvPr/>
        </p:nvSpPr>
        <p:spPr bwMode="auto">
          <a:xfrm rot="-2249312">
            <a:off x="4643438" y="2349500"/>
            <a:ext cx="455612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600">
                <a:cs typeface="B Titr" pitchFamily="2" charset="-78"/>
              </a:rPr>
              <a:t>بي سيم </a:t>
            </a:r>
            <a:r>
              <a:rPr lang="en-US" sz="600">
                <a:cs typeface="B Titr" pitchFamily="2" charset="-78"/>
              </a:rPr>
              <a:t>4MB</a:t>
            </a:r>
          </a:p>
        </p:txBody>
      </p:sp>
      <p:sp>
        <p:nvSpPr>
          <p:cNvPr id="129100" name="Text Box 76"/>
          <p:cNvSpPr txBox="1">
            <a:spLocks noChangeArrowheads="1"/>
          </p:cNvSpPr>
          <p:nvPr/>
        </p:nvSpPr>
        <p:spPr bwMode="auto">
          <a:xfrm rot="1808275">
            <a:off x="3751263" y="2349500"/>
            <a:ext cx="460375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600">
                <a:cs typeface="B Titr" pitchFamily="2" charset="-78"/>
              </a:rPr>
              <a:t>بي سيم </a:t>
            </a:r>
            <a:r>
              <a:rPr lang="en-US" sz="600">
                <a:cs typeface="B Titr" pitchFamily="2" charset="-78"/>
              </a:rPr>
              <a:t>4MB</a:t>
            </a:r>
          </a:p>
        </p:txBody>
      </p:sp>
      <p:sp>
        <p:nvSpPr>
          <p:cNvPr id="129101" name="Line 77"/>
          <p:cNvSpPr>
            <a:spLocks noChangeShapeType="1"/>
          </p:cNvSpPr>
          <p:nvPr/>
        </p:nvSpPr>
        <p:spPr bwMode="auto">
          <a:xfrm flipH="1" flipV="1">
            <a:off x="3730625" y="2517775"/>
            <a:ext cx="274638" cy="177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9102" name="Line 78"/>
          <p:cNvSpPr>
            <a:spLocks noChangeShapeType="1"/>
          </p:cNvSpPr>
          <p:nvPr/>
        </p:nvSpPr>
        <p:spPr bwMode="auto">
          <a:xfrm>
            <a:off x="4979988" y="3408363"/>
            <a:ext cx="485775" cy="26987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9103" name="Text Box 79"/>
          <p:cNvSpPr txBox="1">
            <a:spLocks noChangeArrowheads="1"/>
          </p:cNvSpPr>
          <p:nvPr/>
        </p:nvSpPr>
        <p:spPr bwMode="auto">
          <a:xfrm rot="-1443444">
            <a:off x="3440113" y="3244850"/>
            <a:ext cx="458787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600">
                <a:cs typeface="B Titr" pitchFamily="2" charset="-78"/>
              </a:rPr>
              <a:t>فيبر نوري</a:t>
            </a:r>
            <a:endParaRPr lang="en-US" sz="600">
              <a:cs typeface="B Titr" pitchFamily="2" charset="-78"/>
            </a:endParaRPr>
          </a:p>
        </p:txBody>
      </p:sp>
      <p:sp>
        <p:nvSpPr>
          <p:cNvPr id="129104" name="Text Box 80"/>
          <p:cNvSpPr txBox="1">
            <a:spLocks noChangeArrowheads="1"/>
          </p:cNvSpPr>
          <p:nvPr/>
        </p:nvSpPr>
        <p:spPr bwMode="auto">
          <a:xfrm rot="1485844">
            <a:off x="4856163" y="3481388"/>
            <a:ext cx="455612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600">
                <a:cs typeface="B Titr" pitchFamily="2" charset="-78"/>
              </a:rPr>
              <a:t>بي سيم </a:t>
            </a:r>
            <a:r>
              <a:rPr lang="en-US" sz="600">
                <a:cs typeface="B Titr" pitchFamily="2" charset="-78"/>
              </a:rPr>
              <a:t>4MB</a:t>
            </a:r>
          </a:p>
        </p:txBody>
      </p:sp>
      <p:sp>
        <p:nvSpPr>
          <p:cNvPr id="129105" name="Text Box 81"/>
          <p:cNvSpPr txBox="1">
            <a:spLocks noChangeArrowheads="1"/>
          </p:cNvSpPr>
          <p:nvPr/>
        </p:nvSpPr>
        <p:spPr bwMode="auto">
          <a:xfrm rot="37621487">
            <a:off x="4333082" y="3667919"/>
            <a:ext cx="446087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600">
                <a:cs typeface="B Titr" pitchFamily="2" charset="-78"/>
              </a:rPr>
              <a:t>بي سيم </a:t>
            </a:r>
            <a:r>
              <a:rPr lang="en-US" sz="600">
                <a:cs typeface="B Titr" pitchFamily="2" charset="-78"/>
              </a:rPr>
              <a:t>4MB</a:t>
            </a:r>
          </a:p>
        </p:txBody>
      </p:sp>
      <p:sp>
        <p:nvSpPr>
          <p:cNvPr id="129106" name="Line 82"/>
          <p:cNvSpPr>
            <a:spLocks noChangeShapeType="1"/>
          </p:cNvSpPr>
          <p:nvPr/>
        </p:nvSpPr>
        <p:spPr bwMode="auto">
          <a:xfrm flipH="1">
            <a:off x="3425825" y="3349625"/>
            <a:ext cx="549275" cy="20796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9107" name="Line 83"/>
          <p:cNvSpPr>
            <a:spLocks noChangeShapeType="1"/>
          </p:cNvSpPr>
          <p:nvPr/>
        </p:nvSpPr>
        <p:spPr bwMode="auto">
          <a:xfrm>
            <a:off x="4430713" y="3648075"/>
            <a:ext cx="0" cy="3270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9108" name="Text Box 84"/>
          <p:cNvSpPr txBox="1">
            <a:spLocks noChangeArrowheads="1"/>
          </p:cNvSpPr>
          <p:nvPr/>
        </p:nvSpPr>
        <p:spPr bwMode="auto">
          <a:xfrm>
            <a:off x="2941638" y="3371850"/>
            <a:ext cx="6223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fa-IR" sz="600" b="1">
                <a:cs typeface="B Titr" pitchFamily="2" charset="-78"/>
              </a:rPr>
              <a:t>پايلوت</a:t>
            </a:r>
            <a:endParaRPr lang="en-US" sz="600" b="1">
              <a:cs typeface="B Titr" pitchFamily="2" charset="-78"/>
            </a:endParaRPr>
          </a:p>
        </p:txBody>
      </p:sp>
      <p:sp>
        <p:nvSpPr>
          <p:cNvPr id="129109" name="Text Box 85"/>
          <p:cNvSpPr txBox="1">
            <a:spLocks noChangeArrowheads="1"/>
          </p:cNvSpPr>
          <p:nvPr/>
        </p:nvSpPr>
        <p:spPr bwMode="auto">
          <a:xfrm>
            <a:off x="250825" y="6165850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17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Oval 2"/>
          <p:cNvSpPr>
            <a:spLocks noChangeArrowheads="1"/>
          </p:cNvSpPr>
          <p:nvPr/>
        </p:nvSpPr>
        <p:spPr bwMode="auto">
          <a:xfrm>
            <a:off x="3733800" y="2133600"/>
            <a:ext cx="1752600" cy="1752600"/>
          </a:xfrm>
          <a:prstGeom prst="ellipse">
            <a:avLst/>
          </a:prstGeom>
          <a:noFill/>
          <a:ln w="28575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32099" name="Picture 3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4725" y="2538413"/>
            <a:ext cx="3048000" cy="2330450"/>
          </a:xfrm>
          <a:prstGeom prst="rect">
            <a:avLst/>
          </a:prstGeom>
          <a:noFill/>
        </p:spPr>
      </p:pic>
      <p:pic>
        <p:nvPicPr>
          <p:cNvPr id="132100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2286000"/>
            <a:ext cx="3048000" cy="2330450"/>
          </a:xfrm>
          <a:prstGeom prst="rect">
            <a:avLst/>
          </a:prstGeom>
          <a:noFill/>
        </p:spPr>
      </p:pic>
      <p:pic>
        <p:nvPicPr>
          <p:cNvPr id="132101" name="Picture 5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946150"/>
            <a:ext cx="3048000" cy="2330450"/>
          </a:xfrm>
          <a:prstGeom prst="rect">
            <a:avLst/>
          </a:prstGeom>
          <a:noFill/>
        </p:spPr>
      </p:pic>
      <p:pic>
        <p:nvPicPr>
          <p:cNvPr id="132102" name="Picture 6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827213"/>
            <a:ext cx="762000" cy="687387"/>
          </a:xfrm>
          <a:prstGeom prst="rect">
            <a:avLst/>
          </a:prstGeom>
          <a:noFill/>
        </p:spPr>
      </p:pic>
      <p:pic>
        <p:nvPicPr>
          <p:cNvPr id="132103" name="Picture 7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124200"/>
            <a:ext cx="762000" cy="687388"/>
          </a:xfrm>
          <a:prstGeom prst="rect">
            <a:avLst/>
          </a:prstGeom>
          <a:noFill/>
        </p:spPr>
      </p:pic>
      <p:pic>
        <p:nvPicPr>
          <p:cNvPr id="132104" name="Picture 8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3124200"/>
            <a:ext cx="762000" cy="687388"/>
          </a:xfrm>
          <a:prstGeom prst="rect">
            <a:avLst/>
          </a:prstGeom>
          <a:noFill/>
        </p:spPr>
      </p:pic>
      <p:sp>
        <p:nvSpPr>
          <p:cNvPr id="132105" name="Oval 9"/>
          <p:cNvSpPr>
            <a:spLocks noChangeArrowheads="1"/>
          </p:cNvSpPr>
          <p:nvPr/>
        </p:nvSpPr>
        <p:spPr bwMode="auto">
          <a:xfrm>
            <a:off x="228600" y="152400"/>
            <a:ext cx="8686800" cy="6477000"/>
          </a:xfrm>
          <a:prstGeom prst="ellipse">
            <a:avLst/>
          </a:prstGeom>
          <a:noFill/>
          <a:ln w="38100">
            <a:solidFill>
              <a:srgbClr val="66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1295400" y="1143000"/>
            <a:ext cx="6705600" cy="44196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32107" name="Picture 11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1752600"/>
            <a:ext cx="533400" cy="481013"/>
          </a:xfrm>
          <a:prstGeom prst="rect">
            <a:avLst/>
          </a:prstGeom>
          <a:noFill/>
        </p:spPr>
      </p:pic>
      <p:pic>
        <p:nvPicPr>
          <p:cNvPr id="132108" name="Picture 12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2863"/>
            <a:ext cx="533400" cy="481012"/>
          </a:xfrm>
          <a:prstGeom prst="rect">
            <a:avLst/>
          </a:prstGeom>
          <a:noFill/>
        </p:spPr>
      </p:pic>
      <p:pic>
        <p:nvPicPr>
          <p:cNvPr id="132109" name="Picture 13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57200"/>
            <a:ext cx="533400" cy="481013"/>
          </a:xfrm>
          <a:prstGeom prst="rect">
            <a:avLst/>
          </a:prstGeom>
          <a:noFill/>
        </p:spPr>
      </p:pic>
      <p:pic>
        <p:nvPicPr>
          <p:cNvPr id="132110" name="Picture 1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990600"/>
            <a:ext cx="533400" cy="481013"/>
          </a:xfrm>
          <a:prstGeom prst="rect">
            <a:avLst/>
          </a:prstGeom>
          <a:noFill/>
        </p:spPr>
      </p:pic>
      <p:pic>
        <p:nvPicPr>
          <p:cNvPr id="132111" name="Picture 15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3886200"/>
            <a:ext cx="533400" cy="481013"/>
          </a:xfrm>
          <a:prstGeom prst="rect">
            <a:avLst/>
          </a:prstGeom>
          <a:noFill/>
        </p:spPr>
      </p:pic>
      <p:pic>
        <p:nvPicPr>
          <p:cNvPr id="132112" name="Picture 16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0600" y="2743200"/>
            <a:ext cx="533400" cy="481013"/>
          </a:xfrm>
          <a:prstGeom prst="rect">
            <a:avLst/>
          </a:prstGeom>
          <a:noFill/>
        </p:spPr>
      </p:pic>
      <p:pic>
        <p:nvPicPr>
          <p:cNvPr id="132113" name="Picture 17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0"/>
            <a:ext cx="533400" cy="481013"/>
          </a:xfrm>
          <a:prstGeom prst="rect">
            <a:avLst/>
          </a:prstGeom>
          <a:noFill/>
        </p:spPr>
      </p:pic>
      <p:pic>
        <p:nvPicPr>
          <p:cNvPr id="132114" name="Picture 18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0"/>
            <a:ext cx="533400" cy="481013"/>
          </a:xfrm>
          <a:prstGeom prst="rect">
            <a:avLst/>
          </a:prstGeom>
          <a:noFill/>
        </p:spPr>
      </p:pic>
      <p:pic>
        <p:nvPicPr>
          <p:cNvPr id="132115" name="Picture 19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0"/>
            <a:ext cx="533400" cy="481013"/>
          </a:xfrm>
          <a:prstGeom prst="rect">
            <a:avLst/>
          </a:prstGeom>
          <a:noFill/>
        </p:spPr>
      </p:pic>
      <p:pic>
        <p:nvPicPr>
          <p:cNvPr id="132116" name="Picture 20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04800"/>
            <a:ext cx="533400" cy="481013"/>
          </a:xfrm>
          <a:prstGeom prst="rect">
            <a:avLst/>
          </a:prstGeom>
          <a:noFill/>
        </p:spPr>
      </p:pic>
      <p:pic>
        <p:nvPicPr>
          <p:cNvPr id="132117" name="Picture 21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762000"/>
            <a:ext cx="533400" cy="481013"/>
          </a:xfrm>
          <a:prstGeom prst="rect">
            <a:avLst/>
          </a:prstGeom>
          <a:noFill/>
        </p:spPr>
      </p:pic>
      <p:pic>
        <p:nvPicPr>
          <p:cNvPr id="132118" name="Picture 22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447800"/>
            <a:ext cx="533400" cy="481013"/>
          </a:xfrm>
          <a:prstGeom prst="rect">
            <a:avLst/>
          </a:prstGeom>
          <a:noFill/>
        </p:spPr>
      </p:pic>
      <p:pic>
        <p:nvPicPr>
          <p:cNvPr id="132119" name="Picture 23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0"/>
            <a:ext cx="533400" cy="481013"/>
          </a:xfrm>
          <a:prstGeom prst="rect">
            <a:avLst/>
          </a:prstGeom>
          <a:noFill/>
        </p:spPr>
      </p:pic>
      <p:pic>
        <p:nvPicPr>
          <p:cNvPr id="132120" name="Picture 2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200400"/>
            <a:ext cx="533400" cy="481013"/>
          </a:xfrm>
          <a:prstGeom prst="rect">
            <a:avLst/>
          </a:prstGeom>
          <a:noFill/>
        </p:spPr>
      </p:pic>
      <p:pic>
        <p:nvPicPr>
          <p:cNvPr id="132121" name="Picture 25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962400"/>
            <a:ext cx="533400" cy="481013"/>
          </a:xfrm>
          <a:prstGeom prst="rect">
            <a:avLst/>
          </a:prstGeom>
          <a:noFill/>
        </p:spPr>
      </p:pic>
      <p:pic>
        <p:nvPicPr>
          <p:cNvPr id="132122" name="Picture 26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4800600"/>
            <a:ext cx="533400" cy="481013"/>
          </a:xfrm>
          <a:prstGeom prst="rect">
            <a:avLst/>
          </a:prstGeom>
          <a:noFill/>
        </p:spPr>
      </p:pic>
      <p:pic>
        <p:nvPicPr>
          <p:cNvPr id="132123" name="Picture 27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5410200"/>
            <a:ext cx="533400" cy="481013"/>
          </a:xfrm>
          <a:prstGeom prst="rect">
            <a:avLst/>
          </a:prstGeom>
          <a:noFill/>
        </p:spPr>
      </p:pic>
      <p:pic>
        <p:nvPicPr>
          <p:cNvPr id="132124" name="Picture 28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5867400"/>
            <a:ext cx="533400" cy="481013"/>
          </a:xfrm>
          <a:prstGeom prst="rect">
            <a:avLst/>
          </a:prstGeom>
          <a:noFill/>
        </p:spPr>
      </p:pic>
      <p:pic>
        <p:nvPicPr>
          <p:cNvPr id="132125" name="Picture 29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6262688"/>
            <a:ext cx="533400" cy="481012"/>
          </a:xfrm>
          <a:prstGeom prst="rect">
            <a:avLst/>
          </a:prstGeom>
          <a:noFill/>
        </p:spPr>
      </p:pic>
      <p:pic>
        <p:nvPicPr>
          <p:cNvPr id="132126" name="Picture 30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6172200"/>
            <a:ext cx="533400" cy="481013"/>
          </a:xfrm>
          <a:prstGeom prst="rect">
            <a:avLst/>
          </a:prstGeom>
          <a:noFill/>
        </p:spPr>
      </p:pic>
      <p:pic>
        <p:nvPicPr>
          <p:cNvPr id="132127" name="Picture 31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0550" y="6276975"/>
            <a:ext cx="533400" cy="481013"/>
          </a:xfrm>
          <a:prstGeom prst="rect">
            <a:avLst/>
          </a:prstGeom>
          <a:noFill/>
        </p:spPr>
      </p:pic>
      <p:pic>
        <p:nvPicPr>
          <p:cNvPr id="132128" name="Picture 32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5995988"/>
            <a:ext cx="533400" cy="481012"/>
          </a:xfrm>
          <a:prstGeom prst="rect">
            <a:avLst/>
          </a:prstGeom>
          <a:noFill/>
        </p:spPr>
      </p:pic>
      <p:pic>
        <p:nvPicPr>
          <p:cNvPr id="132129" name="Picture 33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4648200"/>
            <a:ext cx="533400" cy="481013"/>
          </a:xfrm>
          <a:prstGeom prst="rect">
            <a:avLst/>
          </a:prstGeom>
          <a:noFill/>
        </p:spPr>
      </p:pic>
      <p:pic>
        <p:nvPicPr>
          <p:cNvPr id="132130" name="Picture 3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562600"/>
            <a:ext cx="533400" cy="481013"/>
          </a:xfrm>
          <a:prstGeom prst="rect">
            <a:avLst/>
          </a:prstGeom>
          <a:noFill/>
        </p:spPr>
      </p:pic>
      <p:sp>
        <p:nvSpPr>
          <p:cNvPr id="132131" name="Line 35"/>
          <p:cNvSpPr>
            <a:spLocks noChangeShapeType="1"/>
          </p:cNvSpPr>
          <p:nvPr/>
        </p:nvSpPr>
        <p:spPr bwMode="auto">
          <a:xfrm flipV="1">
            <a:off x="533400" y="4191000"/>
            <a:ext cx="990600" cy="4572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2" name="Line 36"/>
          <p:cNvSpPr>
            <a:spLocks noChangeShapeType="1"/>
          </p:cNvSpPr>
          <p:nvPr/>
        </p:nvSpPr>
        <p:spPr bwMode="auto">
          <a:xfrm flipV="1">
            <a:off x="1219200" y="4800600"/>
            <a:ext cx="990600" cy="609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3" name="Line 37"/>
          <p:cNvSpPr>
            <a:spLocks noChangeShapeType="1"/>
          </p:cNvSpPr>
          <p:nvPr/>
        </p:nvSpPr>
        <p:spPr bwMode="auto">
          <a:xfrm flipV="1">
            <a:off x="1981200" y="5257800"/>
            <a:ext cx="914400" cy="6858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4" name="Line 38"/>
          <p:cNvSpPr>
            <a:spLocks noChangeShapeType="1"/>
          </p:cNvSpPr>
          <p:nvPr/>
        </p:nvSpPr>
        <p:spPr bwMode="auto">
          <a:xfrm flipV="1">
            <a:off x="2895600" y="5486400"/>
            <a:ext cx="762000" cy="9144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5" name="Line 39"/>
          <p:cNvSpPr>
            <a:spLocks noChangeShapeType="1"/>
          </p:cNvSpPr>
          <p:nvPr/>
        </p:nvSpPr>
        <p:spPr bwMode="auto">
          <a:xfrm flipV="1">
            <a:off x="3962400" y="5486400"/>
            <a:ext cx="76200" cy="11430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6" name="Line 40"/>
          <p:cNvSpPr>
            <a:spLocks noChangeShapeType="1"/>
          </p:cNvSpPr>
          <p:nvPr/>
        </p:nvSpPr>
        <p:spPr bwMode="auto">
          <a:xfrm flipH="1" flipV="1">
            <a:off x="5029200" y="5562600"/>
            <a:ext cx="762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7" name="Line 41"/>
          <p:cNvSpPr>
            <a:spLocks noChangeShapeType="1"/>
          </p:cNvSpPr>
          <p:nvPr/>
        </p:nvSpPr>
        <p:spPr bwMode="auto">
          <a:xfrm flipH="1" flipV="1">
            <a:off x="5867400" y="5410200"/>
            <a:ext cx="3810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8" name="Line 42"/>
          <p:cNvSpPr>
            <a:spLocks noChangeShapeType="1"/>
          </p:cNvSpPr>
          <p:nvPr/>
        </p:nvSpPr>
        <p:spPr bwMode="auto">
          <a:xfrm flipH="1" flipV="1">
            <a:off x="6781800" y="5105400"/>
            <a:ext cx="381000" cy="9144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39" name="Line 43"/>
          <p:cNvSpPr>
            <a:spLocks noChangeShapeType="1"/>
          </p:cNvSpPr>
          <p:nvPr/>
        </p:nvSpPr>
        <p:spPr bwMode="auto">
          <a:xfrm flipH="1" flipV="1">
            <a:off x="7467600" y="4572000"/>
            <a:ext cx="609600" cy="7620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0" name="Line 44"/>
          <p:cNvSpPr>
            <a:spLocks noChangeShapeType="1"/>
          </p:cNvSpPr>
          <p:nvPr/>
        </p:nvSpPr>
        <p:spPr bwMode="auto">
          <a:xfrm flipH="1" flipV="1">
            <a:off x="7848600" y="3886200"/>
            <a:ext cx="762000" cy="609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1" name="Line 45"/>
          <p:cNvSpPr>
            <a:spLocks noChangeShapeType="1"/>
          </p:cNvSpPr>
          <p:nvPr/>
        </p:nvSpPr>
        <p:spPr bwMode="auto">
          <a:xfrm flipH="1" flipV="1">
            <a:off x="8001000" y="3124200"/>
            <a:ext cx="914400" cy="228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2" name="Line 46"/>
          <p:cNvSpPr>
            <a:spLocks noChangeShapeType="1"/>
          </p:cNvSpPr>
          <p:nvPr/>
        </p:nvSpPr>
        <p:spPr bwMode="auto">
          <a:xfrm flipH="1">
            <a:off x="7924800" y="2438400"/>
            <a:ext cx="762000" cy="5334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3" name="Line 47"/>
          <p:cNvSpPr>
            <a:spLocks noChangeShapeType="1"/>
          </p:cNvSpPr>
          <p:nvPr/>
        </p:nvSpPr>
        <p:spPr bwMode="auto">
          <a:xfrm flipH="1">
            <a:off x="7620000" y="1600200"/>
            <a:ext cx="609600" cy="6858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4" name="Line 48"/>
          <p:cNvSpPr>
            <a:spLocks noChangeShapeType="1"/>
          </p:cNvSpPr>
          <p:nvPr/>
        </p:nvSpPr>
        <p:spPr bwMode="auto">
          <a:xfrm flipH="1">
            <a:off x="7086600" y="1066800"/>
            <a:ext cx="457200" cy="7620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5" name="Line 49"/>
          <p:cNvSpPr>
            <a:spLocks noChangeShapeType="1"/>
          </p:cNvSpPr>
          <p:nvPr/>
        </p:nvSpPr>
        <p:spPr bwMode="auto">
          <a:xfrm flipH="1">
            <a:off x="6324600" y="533400"/>
            <a:ext cx="304800" cy="9144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6" name="Line 50"/>
          <p:cNvSpPr>
            <a:spLocks noChangeShapeType="1"/>
          </p:cNvSpPr>
          <p:nvPr/>
        </p:nvSpPr>
        <p:spPr bwMode="auto">
          <a:xfrm flipH="1">
            <a:off x="5562600" y="228600"/>
            <a:ext cx="762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7" name="Line 51"/>
          <p:cNvSpPr>
            <a:spLocks noChangeShapeType="1"/>
          </p:cNvSpPr>
          <p:nvPr/>
        </p:nvSpPr>
        <p:spPr bwMode="auto">
          <a:xfrm flipH="1">
            <a:off x="4495800" y="152400"/>
            <a:ext cx="762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8" name="Line 52"/>
          <p:cNvSpPr>
            <a:spLocks noChangeShapeType="1"/>
          </p:cNvSpPr>
          <p:nvPr/>
        </p:nvSpPr>
        <p:spPr bwMode="auto">
          <a:xfrm>
            <a:off x="3505200" y="228600"/>
            <a:ext cx="762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49" name="Line 53"/>
          <p:cNvSpPr>
            <a:spLocks noChangeShapeType="1"/>
          </p:cNvSpPr>
          <p:nvPr/>
        </p:nvSpPr>
        <p:spPr bwMode="auto">
          <a:xfrm>
            <a:off x="2667000" y="533400"/>
            <a:ext cx="152400" cy="990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50" name="Line 54"/>
          <p:cNvSpPr>
            <a:spLocks noChangeShapeType="1"/>
          </p:cNvSpPr>
          <p:nvPr/>
        </p:nvSpPr>
        <p:spPr bwMode="auto">
          <a:xfrm>
            <a:off x="1828800" y="838200"/>
            <a:ext cx="762000" cy="7620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51" name="Line 55"/>
          <p:cNvSpPr>
            <a:spLocks noChangeShapeType="1"/>
          </p:cNvSpPr>
          <p:nvPr/>
        </p:nvSpPr>
        <p:spPr bwMode="auto">
          <a:xfrm>
            <a:off x="1219200" y="1371600"/>
            <a:ext cx="762000" cy="6096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52" name="Line 56"/>
          <p:cNvSpPr>
            <a:spLocks noChangeShapeType="1"/>
          </p:cNvSpPr>
          <p:nvPr/>
        </p:nvSpPr>
        <p:spPr bwMode="auto">
          <a:xfrm>
            <a:off x="609600" y="2133600"/>
            <a:ext cx="914400" cy="4572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32153" name="Line 57"/>
          <p:cNvSpPr>
            <a:spLocks noChangeShapeType="1"/>
          </p:cNvSpPr>
          <p:nvPr/>
        </p:nvSpPr>
        <p:spPr bwMode="auto">
          <a:xfrm>
            <a:off x="228600" y="3048000"/>
            <a:ext cx="1066800" cy="304800"/>
          </a:xfrm>
          <a:prstGeom prst="line">
            <a:avLst/>
          </a:prstGeom>
          <a:noFill/>
          <a:ln w="9525">
            <a:solidFill>
              <a:srgbClr val="66C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2057400" y="1371600"/>
            <a:ext cx="533400" cy="481013"/>
            <a:chOff x="1296" y="864"/>
            <a:chExt cx="336" cy="303"/>
          </a:xfrm>
        </p:grpSpPr>
        <p:pic>
          <p:nvPicPr>
            <p:cNvPr id="132155" name="Picture 59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56" name="Rectangle 60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1447800" y="1981200"/>
            <a:ext cx="533400" cy="481013"/>
            <a:chOff x="1296" y="864"/>
            <a:chExt cx="336" cy="303"/>
          </a:xfrm>
        </p:grpSpPr>
        <p:pic>
          <p:nvPicPr>
            <p:cNvPr id="132158" name="Picture 62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59" name="Rectangle 63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1066800" y="2667000"/>
            <a:ext cx="533400" cy="481013"/>
            <a:chOff x="1296" y="864"/>
            <a:chExt cx="336" cy="303"/>
          </a:xfrm>
        </p:grpSpPr>
        <p:pic>
          <p:nvPicPr>
            <p:cNvPr id="132161" name="Picture 65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62" name="Rectangle 66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5" name="Group 67"/>
          <p:cNvGrpSpPr>
            <a:grpSpLocks/>
          </p:cNvGrpSpPr>
          <p:nvPr/>
        </p:nvGrpSpPr>
        <p:grpSpPr bwMode="auto">
          <a:xfrm>
            <a:off x="1143000" y="3505200"/>
            <a:ext cx="533400" cy="481013"/>
            <a:chOff x="1296" y="864"/>
            <a:chExt cx="336" cy="303"/>
          </a:xfrm>
        </p:grpSpPr>
        <p:pic>
          <p:nvPicPr>
            <p:cNvPr id="132164" name="Picture 68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65" name="Rectangle 69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1524000" y="4267200"/>
            <a:ext cx="533400" cy="481013"/>
            <a:chOff x="1296" y="864"/>
            <a:chExt cx="336" cy="303"/>
          </a:xfrm>
        </p:grpSpPr>
        <p:pic>
          <p:nvPicPr>
            <p:cNvPr id="132167" name="Picture 71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68" name="Rectangle 72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7" name="Group 73"/>
          <p:cNvGrpSpPr>
            <a:grpSpLocks/>
          </p:cNvGrpSpPr>
          <p:nvPr/>
        </p:nvGrpSpPr>
        <p:grpSpPr bwMode="auto">
          <a:xfrm>
            <a:off x="2286000" y="4800600"/>
            <a:ext cx="533400" cy="481013"/>
            <a:chOff x="1296" y="864"/>
            <a:chExt cx="336" cy="303"/>
          </a:xfrm>
        </p:grpSpPr>
        <p:pic>
          <p:nvPicPr>
            <p:cNvPr id="132170" name="Picture 74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71" name="Rectangle 75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8" name="Group 76"/>
          <p:cNvGrpSpPr>
            <a:grpSpLocks/>
          </p:cNvGrpSpPr>
          <p:nvPr/>
        </p:nvGrpSpPr>
        <p:grpSpPr bwMode="auto">
          <a:xfrm>
            <a:off x="2971800" y="5105400"/>
            <a:ext cx="533400" cy="481013"/>
            <a:chOff x="1296" y="864"/>
            <a:chExt cx="336" cy="303"/>
          </a:xfrm>
        </p:grpSpPr>
        <p:pic>
          <p:nvPicPr>
            <p:cNvPr id="132173" name="Picture 7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74" name="Rectangle 7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9" name="Group 79"/>
          <p:cNvGrpSpPr>
            <a:grpSpLocks/>
          </p:cNvGrpSpPr>
          <p:nvPr/>
        </p:nvGrpSpPr>
        <p:grpSpPr bwMode="auto">
          <a:xfrm>
            <a:off x="4724400" y="5257800"/>
            <a:ext cx="533400" cy="481013"/>
            <a:chOff x="1296" y="864"/>
            <a:chExt cx="336" cy="303"/>
          </a:xfrm>
        </p:grpSpPr>
        <p:pic>
          <p:nvPicPr>
            <p:cNvPr id="132176" name="Picture 80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77" name="Rectangle 81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3810000" y="5257800"/>
            <a:ext cx="533400" cy="481013"/>
            <a:chOff x="1296" y="864"/>
            <a:chExt cx="336" cy="303"/>
          </a:xfrm>
        </p:grpSpPr>
        <p:pic>
          <p:nvPicPr>
            <p:cNvPr id="132179" name="Picture 83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80" name="Rectangle 84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1" name="Group 85"/>
          <p:cNvGrpSpPr>
            <a:grpSpLocks/>
          </p:cNvGrpSpPr>
          <p:nvPr/>
        </p:nvGrpSpPr>
        <p:grpSpPr bwMode="auto">
          <a:xfrm>
            <a:off x="5715000" y="5105400"/>
            <a:ext cx="533400" cy="481013"/>
            <a:chOff x="1296" y="864"/>
            <a:chExt cx="336" cy="303"/>
          </a:xfrm>
        </p:grpSpPr>
        <p:pic>
          <p:nvPicPr>
            <p:cNvPr id="132182" name="Picture 8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83" name="Rectangle 8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2" name="Group 88"/>
          <p:cNvGrpSpPr>
            <a:grpSpLocks/>
          </p:cNvGrpSpPr>
          <p:nvPr/>
        </p:nvGrpSpPr>
        <p:grpSpPr bwMode="auto">
          <a:xfrm>
            <a:off x="6477000" y="4724400"/>
            <a:ext cx="533400" cy="481013"/>
            <a:chOff x="1296" y="864"/>
            <a:chExt cx="336" cy="303"/>
          </a:xfrm>
        </p:grpSpPr>
        <p:pic>
          <p:nvPicPr>
            <p:cNvPr id="132185" name="Picture 89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86" name="Rectangle 90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3" name="Group 91"/>
          <p:cNvGrpSpPr>
            <a:grpSpLocks/>
          </p:cNvGrpSpPr>
          <p:nvPr/>
        </p:nvGrpSpPr>
        <p:grpSpPr bwMode="auto">
          <a:xfrm>
            <a:off x="7162800" y="4267200"/>
            <a:ext cx="533400" cy="481013"/>
            <a:chOff x="1296" y="864"/>
            <a:chExt cx="336" cy="303"/>
          </a:xfrm>
        </p:grpSpPr>
        <p:pic>
          <p:nvPicPr>
            <p:cNvPr id="132188" name="Picture 92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89" name="Rectangle 93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4" name="Group 94"/>
          <p:cNvGrpSpPr>
            <a:grpSpLocks/>
          </p:cNvGrpSpPr>
          <p:nvPr/>
        </p:nvGrpSpPr>
        <p:grpSpPr bwMode="auto">
          <a:xfrm>
            <a:off x="7620000" y="3352800"/>
            <a:ext cx="533400" cy="481013"/>
            <a:chOff x="1296" y="864"/>
            <a:chExt cx="336" cy="303"/>
          </a:xfrm>
        </p:grpSpPr>
        <p:pic>
          <p:nvPicPr>
            <p:cNvPr id="132191" name="Picture 95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92" name="Rectangle 96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5" name="Group 97"/>
          <p:cNvGrpSpPr>
            <a:grpSpLocks/>
          </p:cNvGrpSpPr>
          <p:nvPr/>
        </p:nvGrpSpPr>
        <p:grpSpPr bwMode="auto">
          <a:xfrm>
            <a:off x="7543800" y="2362200"/>
            <a:ext cx="533400" cy="481013"/>
            <a:chOff x="1296" y="864"/>
            <a:chExt cx="336" cy="303"/>
          </a:xfrm>
        </p:grpSpPr>
        <p:pic>
          <p:nvPicPr>
            <p:cNvPr id="132194" name="Picture 98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95" name="Rectangle 99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6" name="Group 100"/>
          <p:cNvGrpSpPr>
            <a:grpSpLocks/>
          </p:cNvGrpSpPr>
          <p:nvPr/>
        </p:nvGrpSpPr>
        <p:grpSpPr bwMode="auto">
          <a:xfrm>
            <a:off x="7086600" y="1676400"/>
            <a:ext cx="533400" cy="481013"/>
            <a:chOff x="1296" y="864"/>
            <a:chExt cx="336" cy="303"/>
          </a:xfrm>
        </p:grpSpPr>
        <p:pic>
          <p:nvPicPr>
            <p:cNvPr id="132197" name="Picture 101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198" name="Rectangle 102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7" name="Group 103"/>
          <p:cNvGrpSpPr>
            <a:grpSpLocks/>
          </p:cNvGrpSpPr>
          <p:nvPr/>
        </p:nvGrpSpPr>
        <p:grpSpPr bwMode="auto">
          <a:xfrm>
            <a:off x="6477000" y="1371600"/>
            <a:ext cx="533400" cy="481013"/>
            <a:chOff x="1296" y="864"/>
            <a:chExt cx="336" cy="303"/>
          </a:xfrm>
        </p:grpSpPr>
        <p:pic>
          <p:nvPicPr>
            <p:cNvPr id="132200" name="Picture 104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201" name="Rectangle 105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8" name="Group 106"/>
          <p:cNvGrpSpPr>
            <a:grpSpLocks/>
          </p:cNvGrpSpPr>
          <p:nvPr/>
        </p:nvGrpSpPr>
        <p:grpSpPr bwMode="auto">
          <a:xfrm>
            <a:off x="5638800" y="990600"/>
            <a:ext cx="533400" cy="481013"/>
            <a:chOff x="1296" y="864"/>
            <a:chExt cx="336" cy="303"/>
          </a:xfrm>
        </p:grpSpPr>
        <p:pic>
          <p:nvPicPr>
            <p:cNvPr id="132203" name="Picture 107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204" name="Rectangle 108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19" name="Group 109"/>
          <p:cNvGrpSpPr>
            <a:grpSpLocks/>
          </p:cNvGrpSpPr>
          <p:nvPr/>
        </p:nvGrpSpPr>
        <p:grpSpPr bwMode="auto">
          <a:xfrm>
            <a:off x="4800600" y="838200"/>
            <a:ext cx="533400" cy="481013"/>
            <a:chOff x="1296" y="864"/>
            <a:chExt cx="336" cy="303"/>
          </a:xfrm>
        </p:grpSpPr>
        <p:pic>
          <p:nvPicPr>
            <p:cNvPr id="132206" name="Picture 110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207" name="Rectangle 111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20" name="Group 112"/>
          <p:cNvGrpSpPr>
            <a:grpSpLocks/>
          </p:cNvGrpSpPr>
          <p:nvPr/>
        </p:nvGrpSpPr>
        <p:grpSpPr bwMode="auto">
          <a:xfrm>
            <a:off x="3733800" y="762000"/>
            <a:ext cx="533400" cy="481013"/>
            <a:chOff x="1296" y="864"/>
            <a:chExt cx="336" cy="303"/>
          </a:xfrm>
        </p:grpSpPr>
        <p:pic>
          <p:nvPicPr>
            <p:cNvPr id="132209" name="Picture 113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210" name="Rectangle 114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grpSp>
        <p:nvGrpSpPr>
          <p:cNvPr id="21" name="Group 115"/>
          <p:cNvGrpSpPr>
            <a:grpSpLocks/>
          </p:cNvGrpSpPr>
          <p:nvPr/>
        </p:nvGrpSpPr>
        <p:grpSpPr bwMode="auto">
          <a:xfrm>
            <a:off x="2971800" y="914400"/>
            <a:ext cx="533400" cy="481013"/>
            <a:chOff x="1296" y="864"/>
            <a:chExt cx="336" cy="303"/>
          </a:xfrm>
        </p:grpSpPr>
        <p:pic>
          <p:nvPicPr>
            <p:cNvPr id="132212" name="Picture 11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32213" name="Rectangle 11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32214" name="Rectangle 118"/>
          <p:cNvSpPr>
            <a:spLocks noChangeArrowheads="1"/>
          </p:cNvSpPr>
          <p:nvPr/>
        </p:nvSpPr>
        <p:spPr bwMode="auto">
          <a:xfrm>
            <a:off x="4394200" y="1866900"/>
            <a:ext cx="457200" cy="304800"/>
          </a:xfrm>
          <a:prstGeom prst="rect">
            <a:avLst/>
          </a:prstGeom>
          <a:solidFill>
            <a:srgbClr val="CC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15" name="Rectangle 119"/>
          <p:cNvSpPr>
            <a:spLocks noChangeArrowheads="1"/>
          </p:cNvSpPr>
          <p:nvPr/>
        </p:nvSpPr>
        <p:spPr bwMode="auto">
          <a:xfrm>
            <a:off x="5105400" y="3175000"/>
            <a:ext cx="457200" cy="304800"/>
          </a:xfrm>
          <a:prstGeom prst="rect">
            <a:avLst/>
          </a:prstGeom>
          <a:solidFill>
            <a:srgbClr val="CC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16" name="Rectangle 120"/>
          <p:cNvSpPr>
            <a:spLocks noChangeArrowheads="1"/>
          </p:cNvSpPr>
          <p:nvPr/>
        </p:nvSpPr>
        <p:spPr bwMode="auto">
          <a:xfrm>
            <a:off x="3721100" y="3162300"/>
            <a:ext cx="457200" cy="304800"/>
          </a:xfrm>
          <a:prstGeom prst="rect">
            <a:avLst/>
          </a:prstGeom>
          <a:solidFill>
            <a:srgbClr val="CC00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17" name="Rectangle 121"/>
          <p:cNvSpPr>
            <a:spLocks noChangeArrowheads="1"/>
          </p:cNvSpPr>
          <p:nvPr/>
        </p:nvSpPr>
        <p:spPr bwMode="auto">
          <a:xfrm>
            <a:off x="8890000" y="6578600"/>
            <a:ext cx="2286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18" name="Text Box 122"/>
          <p:cNvSpPr txBox="1">
            <a:spLocks noChangeArrowheads="1"/>
          </p:cNvSpPr>
          <p:nvPr/>
        </p:nvSpPr>
        <p:spPr bwMode="auto">
          <a:xfrm>
            <a:off x="7086600" y="6400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a-IR"/>
          </a:p>
        </p:txBody>
      </p:sp>
      <p:sp>
        <p:nvSpPr>
          <p:cNvPr id="132219" name="Text Box 123"/>
          <p:cNvSpPr txBox="1">
            <a:spLocks noChangeArrowheads="1"/>
          </p:cNvSpPr>
          <p:nvPr/>
        </p:nvSpPr>
        <p:spPr bwMode="auto">
          <a:xfrm>
            <a:off x="6756400" y="66389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1000">
                <a:cs typeface="Titr" pitchFamily="2" charset="-78"/>
              </a:rPr>
              <a:t>شبكه هاي بهداشت و درمان شهرستانها </a:t>
            </a:r>
            <a:endParaRPr lang="en-US" sz="1000">
              <a:cs typeface="Titr" pitchFamily="2" charset="-78"/>
            </a:endParaRPr>
          </a:p>
        </p:txBody>
      </p:sp>
      <p:sp>
        <p:nvSpPr>
          <p:cNvPr id="132220" name="Rectangle 124"/>
          <p:cNvSpPr>
            <a:spLocks noChangeArrowheads="1"/>
          </p:cNvSpPr>
          <p:nvPr/>
        </p:nvSpPr>
        <p:spPr bwMode="auto">
          <a:xfrm>
            <a:off x="8890000" y="6289675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21" name="Text Box 125"/>
          <p:cNvSpPr txBox="1">
            <a:spLocks noChangeArrowheads="1"/>
          </p:cNvSpPr>
          <p:nvPr/>
        </p:nvSpPr>
        <p:spPr bwMode="auto">
          <a:xfrm>
            <a:off x="6807200" y="63627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1000">
                <a:cs typeface="Titr" pitchFamily="2" charset="-78"/>
              </a:rPr>
              <a:t>دانشكده ها و بيمارستانها  و معاونتها  </a:t>
            </a:r>
            <a:endParaRPr lang="en-US" sz="1000">
              <a:cs typeface="Titr" pitchFamily="2" charset="-78"/>
            </a:endParaRPr>
          </a:p>
        </p:txBody>
      </p:sp>
      <p:sp>
        <p:nvSpPr>
          <p:cNvPr id="132222" name="Rectangle 126"/>
          <p:cNvSpPr>
            <a:spLocks noChangeArrowheads="1"/>
          </p:cNvSpPr>
          <p:nvPr/>
        </p:nvSpPr>
        <p:spPr bwMode="auto">
          <a:xfrm>
            <a:off x="8890000" y="6010275"/>
            <a:ext cx="228600" cy="228600"/>
          </a:xfrm>
          <a:prstGeom prst="rect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32223" name="Text Box 127"/>
          <p:cNvSpPr txBox="1">
            <a:spLocks noChangeArrowheads="1"/>
          </p:cNvSpPr>
          <p:nvPr/>
        </p:nvSpPr>
        <p:spPr bwMode="auto">
          <a:xfrm>
            <a:off x="6642100" y="6057900"/>
            <a:ext cx="231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1000">
                <a:cs typeface="Titr" pitchFamily="2" charset="-78"/>
              </a:rPr>
              <a:t>ساختمان رياست – مديريت پشتيباني – ديحسابي   </a:t>
            </a:r>
            <a:endParaRPr lang="en-US" sz="1000">
              <a:cs typeface="Titr" pitchFamily="2" charset="-78"/>
            </a:endParaRPr>
          </a:p>
        </p:txBody>
      </p:sp>
      <p:sp>
        <p:nvSpPr>
          <p:cNvPr id="132224" name="Text Box 128"/>
          <p:cNvSpPr txBox="1">
            <a:spLocks noChangeArrowheads="1"/>
          </p:cNvSpPr>
          <p:nvPr/>
        </p:nvSpPr>
        <p:spPr bwMode="auto">
          <a:xfrm>
            <a:off x="0" y="6237288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18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2"/>
          <p:cNvSpPr txBox="1">
            <a:spLocks noChangeArrowheads="1"/>
          </p:cNvSpPr>
          <p:nvPr/>
        </p:nvSpPr>
        <p:spPr bwMode="auto">
          <a:xfrm>
            <a:off x="0" y="1752600"/>
            <a:ext cx="9144000" cy="3622675"/>
          </a:xfrm>
          <a:prstGeom prst="rect">
            <a:avLst/>
          </a:prstGeom>
          <a:solidFill>
            <a:srgbClr val="FFFFCC"/>
          </a:solidFill>
          <a:ln w="76200" cmpd="tri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rtl="1">
              <a:lnSpc>
                <a:spcPct val="135000"/>
              </a:lnSpc>
              <a:spcBef>
                <a:spcPct val="50000"/>
              </a:spcBef>
            </a:pPr>
            <a:r>
              <a:rPr lang="ar-SA" sz="40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فرايند  انجام مكانيزه مكاتبات اداري</a:t>
            </a:r>
            <a:r>
              <a:rPr lang="ar-SA" sz="4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 </a:t>
            </a:r>
          </a:p>
          <a:p>
            <a:pPr rtl="1">
              <a:lnSpc>
                <a:spcPct val="135000"/>
              </a:lnSpc>
              <a:spcBef>
                <a:spcPct val="50000"/>
              </a:spcBef>
            </a:pPr>
            <a:r>
              <a:rPr lang="ar-SA" sz="4800">
                <a:solidFill>
                  <a:srgbClr val="993300"/>
                </a:solidFill>
                <a:cs typeface="B Titr" pitchFamily="2" charset="-78"/>
              </a:rPr>
              <a:t>از زمان تدوين نامه تا دريافت </a:t>
            </a:r>
          </a:p>
          <a:p>
            <a:pPr rtl="1">
              <a:lnSpc>
                <a:spcPct val="135000"/>
              </a:lnSpc>
              <a:spcBef>
                <a:spcPct val="50000"/>
              </a:spcBef>
            </a:pPr>
            <a:r>
              <a:rPr lang="ar-SA" sz="4800">
                <a:solidFill>
                  <a:srgbClr val="993300"/>
                </a:solidFill>
                <a:cs typeface="B Titr" pitchFamily="2" charset="-78"/>
              </a:rPr>
              <a:t>توسط مخاطب</a:t>
            </a:r>
            <a:r>
              <a:rPr lang="ar-SA" sz="400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B Titr" pitchFamily="2" charset="-78"/>
              </a:rPr>
              <a:t> </a:t>
            </a:r>
            <a:endParaRPr lang="en-US" sz="400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B Titr" pitchFamily="2" charset="-78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1620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1622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1623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19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468313" y="1268413"/>
            <a:ext cx="8305800" cy="4983162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 u="sng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Titr" pitchFamily="2" charset="-78"/>
              </a:rPr>
              <a:t>فرايند آموزش پرسنل و كاربران اين سيستم بدين شرح مي باشد.</a:t>
            </a:r>
            <a:r>
              <a:rPr lang="fa-IR" sz="2800">
                <a:solidFill>
                  <a:srgbClr val="000066"/>
                </a:solidFill>
                <a:cs typeface="B Titr" pitchFamily="2" charset="-78"/>
              </a:rPr>
              <a:t> 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كاربراني كه با اين سيستم در ارتباط هستند شامل :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1- ثباتها ( افرادي كه در دبيرخانه مشغول به ثبت نامه هاي وارده و صادره مي باشد.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2- تايپيستها (افرادي كه در واحد تايپ مشغول به تايپ متن نامه هاي صادره مي باشند.</a:t>
            </a:r>
          </a:p>
          <a:p>
            <a:pPr algn="just" rtl="1">
              <a:lnSpc>
                <a:spcPct val="135000"/>
              </a:lnSpc>
              <a:spcBef>
                <a:spcPct val="50000"/>
              </a:spcBef>
            </a:pPr>
            <a:r>
              <a:rPr lang="fa-IR" sz="2800">
                <a:solidFill>
                  <a:srgbClr val="800000"/>
                </a:solidFill>
                <a:cs typeface="B Titr" pitchFamily="2" charset="-78"/>
              </a:rPr>
              <a:t>3- كارتابل (مديران – رئيس واحدها – كارشناسان)</a:t>
            </a:r>
            <a:endParaRPr lang="en-US" sz="2800">
              <a:solidFill>
                <a:srgbClr val="800000"/>
              </a:solidFill>
              <a:cs typeface="B Titr" pitchFamily="2" charset="-78"/>
            </a:endParaRPr>
          </a:p>
        </p:txBody>
      </p:sp>
      <p:sp>
        <p:nvSpPr>
          <p:cNvPr id="119811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9933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19812" name="Picture 4" descr="AG00564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698500"/>
          </a:xfrm>
          <a:prstGeom prst="rect">
            <a:avLst/>
          </a:prstGeom>
          <a:noFill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228600"/>
            <a:ext cx="304800" cy="328613"/>
            <a:chOff x="1296" y="864"/>
            <a:chExt cx="336" cy="303"/>
          </a:xfrm>
        </p:grpSpPr>
        <p:pic>
          <p:nvPicPr>
            <p:cNvPr id="119814" name="Picture 6" descr="PCCLONE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96" y="864"/>
              <a:ext cx="336" cy="303"/>
            </a:xfrm>
            <a:prstGeom prst="rect">
              <a:avLst/>
            </a:prstGeom>
            <a:noFill/>
          </p:spPr>
        </p:pic>
        <p:sp>
          <p:nvSpPr>
            <p:cNvPr id="119815" name="Rectangle 7"/>
            <p:cNvSpPr>
              <a:spLocks noChangeArrowheads="1"/>
            </p:cNvSpPr>
            <p:nvPr/>
          </p:nvSpPr>
          <p:spPr bwMode="auto">
            <a:xfrm>
              <a:off x="1352" y="880"/>
              <a:ext cx="192" cy="14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</p:grp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876300" y="2286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tr" pitchFamily="2" charset="-78"/>
              </a:rPr>
              <a:t>PaperLess</a:t>
            </a: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4343400" y="2587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B Farnaz" pitchFamily="2" charset="-78"/>
              </a:rPr>
              <a:t>مكانيزاسيون مكاتبات اداري</a:t>
            </a: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B Farnaz" pitchFamily="2" charset="-78"/>
            </a:endParaRP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3779838" y="6308725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20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نامه</a:t>
            </a:r>
          </a:p>
          <a:p>
            <a:pPr algn="r" rtl="1"/>
            <a:r>
              <a:rPr lang="fa-IR">
                <a:cs typeface="B Homa" pitchFamily="2" charset="-78"/>
              </a:rPr>
              <a:t>گزارش</a:t>
            </a:r>
          </a:p>
          <a:p>
            <a:pPr algn="r" rtl="1"/>
            <a:r>
              <a:rPr lang="fa-IR">
                <a:cs typeface="B Homa" pitchFamily="2" charset="-78"/>
              </a:rPr>
              <a:t>حكم</a:t>
            </a:r>
          </a:p>
          <a:p>
            <a:pPr algn="r" rtl="1"/>
            <a:r>
              <a:rPr lang="fa-IR">
                <a:cs typeface="B Homa" pitchFamily="2" charset="-78"/>
              </a:rPr>
              <a:t>بخشنامه</a:t>
            </a:r>
          </a:p>
          <a:p>
            <a:pPr algn="r" rtl="1"/>
            <a:r>
              <a:rPr lang="fa-IR">
                <a:cs typeface="B Homa" pitchFamily="2" charset="-78"/>
              </a:rPr>
              <a:t>صورتجلسه</a:t>
            </a:r>
          </a:p>
          <a:p>
            <a:pPr algn="r" rtl="1"/>
            <a:r>
              <a:rPr lang="fa-IR">
                <a:cs typeface="B Homa" pitchFamily="2" charset="-78"/>
              </a:rPr>
              <a:t>دستورالعمل</a:t>
            </a:r>
          </a:p>
          <a:p>
            <a:pPr algn="r" rtl="1"/>
            <a:r>
              <a:rPr lang="fa-IR">
                <a:cs typeface="B Homa" pitchFamily="2" charset="-78"/>
              </a:rPr>
              <a:t>آگهي</a:t>
            </a:r>
            <a:endParaRPr lang="en-US">
              <a:cs typeface="B Homa" pitchFamily="2" charset="-78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>
                <a:cs typeface="B Farnaz" pitchFamily="2" charset="-78"/>
              </a:rPr>
              <a:t>انواع مكاتبات اداري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42" name="Picture 10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3800" y="149225"/>
            <a:ext cx="1295400" cy="1169988"/>
          </a:xfrm>
          <a:prstGeom prst="rect">
            <a:avLst/>
          </a:prstGeom>
          <a:noFill/>
        </p:spPr>
      </p:pic>
      <p:pic>
        <p:nvPicPr>
          <p:cNvPr id="120843" name="Picture 11" descr="j0292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404813"/>
            <a:ext cx="1655763" cy="1570037"/>
          </a:xfrm>
          <a:prstGeom prst="rect">
            <a:avLst/>
          </a:prstGeom>
          <a:noFill/>
        </p:spPr>
      </p:pic>
      <p:sp>
        <p:nvSpPr>
          <p:cNvPr id="120844" name="scanner1"/>
          <p:cNvSpPr>
            <a:spLocks noEditPoints="1" noChangeArrowheads="1"/>
          </p:cNvSpPr>
          <p:nvPr/>
        </p:nvSpPr>
        <p:spPr bwMode="auto">
          <a:xfrm>
            <a:off x="6516688" y="692150"/>
            <a:ext cx="1593850" cy="719138"/>
          </a:xfrm>
          <a:custGeom>
            <a:avLst/>
            <a:gdLst>
              <a:gd name="T0" fmla="*/ 21600 w 21600"/>
              <a:gd name="T1" fmla="*/ 7200 h 21600"/>
              <a:gd name="T2" fmla="*/ 21600 w 21600"/>
              <a:gd name="T3" fmla="*/ 12695 h 21600"/>
              <a:gd name="T4" fmla="*/ 13925 w 21600"/>
              <a:gd name="T5" fmla="*/ 21600 h 21600"/>
              <a:gd name="T6" fmla="*/ 0 w 21600"/>
              <a:gd name="T7" fmla="*/ 11558 h 21600"/>
              <a:gd name="T8" fmla="*/ 0 w 21600"/>
              <a:gd name="T9" fmla="*/ 6063 h 21600"/>
              <a:gd name="T10" fmla="*/ 7456 w 21600"/>
              <a:gd name="T11" fmla="*/ 0 h 21600"/>
              <a:gd name="T12" fmla="*/ 18749 w 21600"/>
              <a:gd name="T13" fmla="*/ 947 h 21600"/>
              <a:gd name="T14" fmla="*/ 1425 w 21600"/>
              <a:gd name="T15" fmla="*/ 23068 h 21600"/>
              <a:gd name="T16" fmla="*/ 20312 w 21600"/>
              <a:gd name="T17" fmla="*/ 3093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5350" y="4547"/>
                </a:moveTo>
                <a:lnTo>
                  <a:pt x="21600" y="7200"/>
                </a:lnTo>
                <a:lnTo>
                  <a:pt x="21600" y="10800"/>
                </a:lnTo>
                <a:lnTo>
                  <a:pt x="21600" y="12695"/>
                </a:lnTo>
                <a:lnTo>
                  <a:pt x="13925" y="21600"/>
                </a:lnTo>
                <a:lnTo>
                  <a:pt x="10964" y="19326"/>
                </a:lnTo>
                <a:lnTo>
                  <a:pt x="0" y="11558"/>
                </a:lnTo>
                <a:lnTo>
                  <a:pt x="0" y="10800"/>
                </a:lnTo>
                <a:lnTo>
                  <a:pt x="0" y="6063"/>
                </a:lnTo>
                <a:lnTo>
                  <a:pt x="7456" y="0"/>
                </a:lnTo>
                <a:lnTo>
                  <a:pt x="8552" y="568"/>
                </a:lnTo>
                <a:lnTo>
                  <a:pt x="10964" y="568"/>
                </a:lnTo>
                <a:lnTo>
                  <a:pt x="18749" y="947"/>
                </a:lnTo>
                <a:lnTo>
                  <a:pt x="15350" y="4547"/>
                </a:lnTo>
                <a:close/>
              </a:path>
              <a:path w="21600" h="21600" extrusionOk="0">
                <a:moveTo>
                  <a:pt x="15350" y="4547"/>
                </a:moveTo>
                <a:lnTo>
                  <a:pt x="21600" y="7200"/>
                </a:lnTo>
                <a:lnTo>
                  <a:pt x="13925" y="15347"/>
                </a:lnTo>
                <a:lnTo>
                  <a:pt x="0" y="6063"/>
                </a:lnTo>
                <a:moveTo>
                  <a:pt x="8552" y="568"/>
                </a:moveTo>
                <a:lnTo>
                  <a:pt x="2083" y="6063"/>
                </a:lnTo>
                <a:lnTo>
                  <a:pt x="11951" y="7579"/>
                </a:lnTo>
                <a:lnTo>
                  <a:pt x="15350" y="4547"/>
                </a:lnTo>
                <a:moveTo>
                  <a:pt x="14254" y="5684"/>
                </a:moveTo>
                <a:lnTo>
                  <a:pt x="19078" y="7768"/>
                </a:lnTo>
                <a:lnTo>
                  <a:pt x="13815" y="13074"/>
                </a:lnTo>
                <a:lnTo>
                  <a:pt x="2083" y="6063"/>
                </a:lnTo>
                <a:moveTo>
                  <a:pt x="13925" y="21600"/>
                </a:moveTo>
                <a:lnTo>
                  <a:pt x="13925" y="20463"/>
                </a:lnTo>
                <a:lnTo>
                  <a:pt x="13925" y="16674"/>
                </a:lnTo>
                <a:lnTo>
                  <a:pt x="13925" y="1534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a-IR"/>
          </a:p>
        </p:txBody>
      </p:sp>
      <p:sp>
        <p:nvSpPr>
          <p:cNvPr id="120845" name="Rectangle 13"/>
          <p:cNvSpPr>
            <a:spLocks noChangeArrowheads="1"/>
          </p:cNvSpPr>
          <p:nvPr/>
        </p:nvSpPr>
        <p:spPr bwMode="auto">
          <a:xfrm>
            <a:off x="5292725" y="293688"/>
            <a:ext cx="720725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800">
                <a:cs typeface="B Titr" pitchFamily="2" charset="-78"/>
              </a:rPr>
              <a:t>ثباتها</a:t>
            </a:r>
            <a:endParaRPr lang="en-US" sz="1800">
              <a:cs typeface="B Titr" pitchFamily="2" charset="-78"/>
            </a:endParaRPr>
          </a:p>
        </p:txBody>
      </p:sp>
      <p:pic>
        <p:nvPicPr>
          <p:cNvPr id="120846" name="Picture 1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15888"/>
            <a:ext cx="1295400" cy="1169987"/>
          </a:xfrm>
          <a:prstGeom prst="rect">
            <a:avLst/>
          </a:prstGeom>
          <a:noFill/>
        </p:spPr>
      </p:pic>
      <p:sp>
        <p:nvSpPr>
          <p:cNvPr id="120847" name="Rectangle 15"/>
          <p:cNvSpPr>
            <a:spLocks noChangeArrowheads="1"/>
          </p:cNvSpPr>
          <p:nvPr/>
        </p:nvSpPr>
        <p:spPr bwMode="auto">
          <a:xfrm>
            <a:off x="3565525" y="260350"/>
            <a:ext cx="720725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800">
                <a:cs typeface="B Titr" pitchFamily="2" charset="-78"/>
              </a:rPr>
              <a:t>ثباتها</a:t>
            </a:r>
            <a:endParaRPr lang="en-US" sz="1800">
              <a:cs typeface="B Titr" pitchFamily="2" charset="-78"/>
            </a:endParaRPr>
          </a:p>
        </p:txBody>
      </p:sp>
      <p:sp>
        <p:nvSpPr>
          <p:cNvPr id="120849" name="AutoShape 17"/>
          <p:cNvSpPr>
            <a:spLocks noChangeArrowheads="1"/>
          </p:cNvSpPr>
          <p:nvPr/>
        </p:nvSpPr>
        <p:spPr bwMode="auto">
          <a:xfrm>
            <a:off x="7235825" y="188913"/>
            <a:ext cx="720725" cy="360362"/>
          </a:xfrm>
          <a:prstGeom prst="wedgeRoundRectCallout">
            <a:avLst>
              <a:gd name="adj1" fmla="val -25991"/>
              <a:gd name="adj2" fmla="val 104625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1400">
                <a:cs typeface="B Titr" pitchFamily="2" charset="-78"/>
              </a:rPr>
              <a:t>اسكنر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851" name="Line 19"/>
          <p:cNvSpPr>
            <a:spLocks noChangeShapeType="1"/>
          </p:cNvSpPr>
          <p:nvPr/>
        </p:nvSpPr>
        <p:spPr bwMode="auto">
          <a:xfrm flipV="1">
            <a:off x="7164388" y="476250"/>
            <a:ext cx="0" cy="288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52" name="Line 20"/>
          <p:cNvSpPr>
            <a:spLocks noChangeShapeType="1"/>
          </p:cNvSpPr>
          <p:nvPr/>
        </p:nvSpPr>
        <p:spPr bwMode="auto">
          <a:xfrm flipH="1">
            <a:off x="6084888" y="476250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53" name="Line 21"/>
          <p:cNvSpPr>
            <a:spLocks noChangeShapeType="1"/>
          </p:cNvSpPr>
          <p:nvPr/>
        </p:nvSpPr>
        <p:spPr bwMode="auto">
          <a:xfrm flipH="1">
            <a:off x="4356100" y="549275"/>
            <a:ext cx="792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54" name="Line 22"/>
          <p:cNvSpPr>
            <a:spLocks noChangeShapeType="1"/>
          </p:cNvSpPr>
          <p:nvPr/>
        </p:nvSpPr>
        <p:spPr bwMode="auto">
          <a:xfrm flipH="1">
            <a:off x="1979613" y="549275"/>
            <a:ext cx="14398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55" name="Line 23"/>
          <p:cNvSpPr>
            <a:spLocks noChangeShapeType="1"/>
          </p:cNvSpPr>
          <p:nvPr/>
        </p:nvSpPr>
        <p:spPr bwMode="auto">
          <a:xfrm>
            <a:off x="1979613" y="549275"/>
            <a:ext cx="0" cy="358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56" name="Rectangle 24"/>
          <p:cNvSpPr>
            <a:spLocks noChangeArrowheads="1"/>
          </p:cNvSpPr>
          <p:nvPr/>
        </p:nvSpPr>
        <p:spPr bwMode="auto">
          <a:xfrm>
            <a:off x="1763713" y="1052513"/>
            <a:ext cx="649287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مدير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857" name="Line 25"/>
          <p:cNvSpPr>
            <a:spLocks noChangeShapeType="1"/>
          </p:cNvSpPr>
          <p:nvPr/>
        </p:nvSpPr>
        <p:spPr bwMode="auto">
          <a:xfrm>
            <a:off x="2124075" y="18446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858" name="Picture 26" descr="j0292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230438"/>
            <a:ext cx="1295400" cy="1228725"/>
          </a:xfrm>
          <a:prstGeom prst="rect">
            <a:avLst/>
          </a:prstGeom>
          <a:noFill/>
        </p:spPr>
      </p:pic>
      <p:sp>
        <p:nvSpPr>
          <p:cNvPr id="120859" name="Rectangle 27"/>
          <p:cNvSpPr>
            <a:spLocks noChangeArrowheads="1"/>
          </p:cNvSpPr>
          <p:nvPr/>
        </p:nvSpPr>
        <p:spPr bwMode="auto">
          <a:xfrm>
            <a:off x="1835150" y="2852738"/>
            <a:ext cx="649288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معاون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860" name="Line 28"/>
          <p:cNvSpPr>
            <a:spLocks noChangeShapeType="1"/>
          </p:cNvSpPr>
          <p:nvPr/>
        </p:nvSpPr>
        <p:spPr bwMode="auto">
          <a:xfrm>
            <a:off x="2124075" y="1905000"/>
            <a:ext cx="6335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861" name="Picture 29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93050" y="2395538"/>
            <a:ext cx="1008063" cy="974725"/>
          </a:xfrm>
          <a:prstGeom prst="rect">
            <a:avLst/>
          </a:prstGeom>
          <a:noFill/>
        </p:spPr>
      </p:pic>
      <p:sp>
        <p:nvSpPr>
          <p:cNvPr id="120862" name="Rectangle 30"/>
          <p:cNvSpPr>
            <a:spLocks noChangeArrowheads="1"/>
          </p:cNvSpPr>
          <p:nvPr/>
        </p:nvSpPr>
        <p:spPr bwMode="auto">
          <a:xfrm>
            <a:off x="8108950" y="2501900"/>
            <a:ext cx="577850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رئيس </a:t>
            </a:r>
          </a:p>
          <a:p>
            <a:r>
              <a:rPr lang="fa-IR" sz="1000">
                <a:cs typeface="B Titr" pitchFamily="2" charset="-78"/>
              </a:rPr>
              <a:t>واحد</a:t>
            </a:r>
            <a:endParaRPr lang="en-US" sz="1000">
              <a:cs typeface="B Titr" pitchFamily="2" charset="-78"/>
            </a:endParaRPr>
          </a:p>
        </p:txBody>
      </p:sp>
      <p:pic>
        <p:nvPicPr>
          <p:cNvPr id="120863" name="Picture 3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3363" y="2395538"/>
            <a:ext cx="1008062" cy="974725"/>
          </a:xfrm>
          <a:prstGeom prst="rect">
            <a:avLst/>
          </a:prstGeom>
          <a:noFill/>
        </p:spPr>
      </p:pic>
      <p:sp>
        <p:nvSpPr>
          <p:cNvPr id="120864" name="Rectangle 32"/>
          <p:cNvSpPr>
            <a:spLocks noChangeArrowheads="1"/>
          </p:cNvSpPr>
          <p:nvPr/>
        </p:nvSpPr>
        <p:spPr bwMode="auto">
          <a:xfrm>
            <a:off x="6799263" y="2501900"/>
            <a:ext cx="577850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رئيس </a:t>
            </a:r>
          </a:p>
          <a:p>
            <a:r>
              <a:rPr lang="fa-IR" sz="1000">
                <a:cs typeface="B Titr" pitchFamily="2" charset="-78"/>
              </a:rPr>
              <a:t>واحد</a:t>
            </a:r>
            <a:endParaRPr lang="en-US" sz="1000">
              <a:cs typeface="B Titr" pitchFamily="2" charset="-78"/>
            </a:endParaRPr>
          </a:p>
        </p:txBody>
      </p:sp>
      <p:pic>
        <p:nvPicPr>
          <p:cNvPr id="120865" name="Picture 3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8125" y="2413000"/>
            <a:ext cx="1008063" cy="974725"/>
          </a:xfrm>
          <a:prstGeom prst="rect">
            <a:avLst/>
          </a:prstGeom>
          <a:noFill/>
        </p:spPr>
      </p:pic>
      <p:sp>
        <p:nvSpPr>
          <p:cNvPr id="120866" name="Rectangle 34"/>
          <p:cNvSpPr>
            <a:spLocks noChangeArrowheads="1"/>
          </p:cNvSpPr>
          <p:nvPr/>
        </p:nvSpPr>
        <p:spPr bwMode="auto">
          <a:xfrm>
            <a:off x="5534025" y="2519363"/>
            <a:ext cx="577850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رئيس </a:t>
            </a:r>
          </a:p>
          <a:p>
            <a:r>
              <a:rPr lang="fa-IR" sz="1000">
                <a:cs typeface="B Titr" pitchFamily="2" charset="-78"/>
              </a:rPr>
              <a:t>واحد</a:t>
            </a:r>
            <a:endParaRPr lang="en-US" sz="1000">
              <a:cs typeface="B Titr" pitchFamily="2" charset="-78"/>
            </a:endParaRPr>
          </a:p>
        </p:txBody>
      </p:sp>
      <p:pic>
        <p:nvPicPr>
          <p:cNvPr id="120867" name="Picture 35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76675" y="2408238"/>
            <a:ext cx="1008063" cy="974725"/>
          </a:xfrm>
          <a:prstGeom prst="rect">
            <a:avLst/>
          </a:prstGeom>
          <a:noFill/>
        </p:spPr>
      </p:pic>
      <p:sp>
        <p:nvSpPr>
          <p:cNvPr id="120868" name="Rectangle 36"/>
          <p:cNvSpPr>
            <a:spLocks noChangeArrowheads="1"/>
          </p:cNvSpPr>
          <p:nvPr/>
        </p:nvSpPr>
        <p:spPr bwMode="auto">
          <a:xfrm>
            <a:off x="4092575" y="2514600"/>
            <a:ext cx="577850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رئيس </a:t>
            </a:r>
          </a:p>
          <a:p>
            <a:r>
              <a:rPr lang="fa-IR" sz="1000">
                <a:cs typeface="B Titr" pitchFamily="2" charset="-78"/>
              </a:rPr>
              <a:t>واحد</a:t>
            </a:r>
            <a:endParaRPr lang="en-US" sz="1000">
              <a:cs typeface="B Titr" pitchFamily="2" charset="-78"/>
            </a:endParaRPr>
          </a:p>
        </p:txBody>
      </p:sp>
      <p:sp>
        <p:nvSpPr>
          <p:cNvPr id="120869" name="Line 37"/>
          <p:cNvSpPr>
            <a:spLocks noChangeShapeType="1"/>
          </p:cNvSpPr>
          <p:nvPr/>
        </p:nvSpPr>
        <p:spPr bwMode="auto">
          <a:xfrm>
            <a:off x="4335463" y="19050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70" name="Line 38"/>
          <p:cNvSpPr>
            <a:spLocks noChangeShapeType="1"/>
          </p:cNvSpPr>
          <p:nvPr/>
        </p:nvSpPr>
        <p:spPr bwMode="auto">
          <a:xfrm>
            <a:off x="8459788" y="19050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71" name="Line 39"/>
          <p:cNvSpPr>
            <a:spLocks noChangeShapeType="1"/>
          </p:cNvSpPr>
          <p:nvPr/>
        </p:nvSpPr>
        <p:spPr bwMode="auto">
          <a:xfrm>
            <a:off x="7067550" y="19050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5795963" y="19050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787900" y="1544638"/>
            <a:ext cx="649288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ارجاعات</a:t>
            </a:r>
            <a:endParaRPr lang="en-US" sz="1400">
              <a:cs typeface="B Titr" pitchFamily="2" charset="-78"/>
            </a:endParaRPr>
          </a:p>
        </p:txBody>
      </p:sp>
      <p:pic>
        <p:nvPicPr>
          <p:cNvPr id="120874" name="Picture 4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2413" y="3571875"/>
            <a:ext cx="719137" cy="720725"/>
          </a:xfrm>
          <a:prstGeom prst="rect">
            <a:avLst/>
          </a:prstGeom>
          <a:noFill/>
        </p:spPr>
      </p:pic>
      <p:sp>
        <p:nvSpPr>
          <p:cNvPr id="120875" name="Rectangle 43"/>
          <p:cNvSpPr>
            <a:spLocks noChangeArrowheads="1"/>
          </p:cNvSpPr>
          <p:nvPr/>
        </p:nvSpPr>
        <p:spPr bwMode="auto">
          <a:xfrm>
            <a:off x="8037513" y="3644900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76" name="Picture 4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97813" y="4364038"/>
            <a:ext cx="719137" cy="720725"/>
          </a:xfrm>
          <a:prstGeom prst="rect">
            <a:avLst/>
          </a:prstGeom>
          <a:noFill/>
        </p:spPr>
      </p:pic>
      <p:sp>
        <p:nvSpPr>
          <p:cNvPr id="120877" name="Rectangle 45"/>
          <p:cNvSpPr>
            <a:spLocks noChangeArrowheads="1"/>
          </p:cNvSpPr>
          <p:nvPr/>
        </p:nvSpPr>
        <p:spPr bwMode="auto">
          <a:xfrm>
            <a:off x="8062913" y="4437063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78" name="Picture 4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43850" y="5168900"/>
            <a:ext cx="719138" cy="720725"/>
          </a:xfrm>
          <a:prstGeom prst="rect">
            <a:avLst/>
          </a:prstGeom>
          <a:noFill/>
        </p:spPr>
      </p:pic>
      <p:sp>
        <p:nvSpPr>
          <p:cNvPr id="120879" name="Rectangle 47"/>
          <p:cNvSpPr>
            <a:spLocks noChangeArrowheads="1"/>
          </p:cNvSpPr>
          <p:nvPr/>
        </p:nvSpPr>
        <p:spPr bwMode="auto">
          <a:xfrm>
            <a:off x="8108950" y="5241925"/>
            <a:ext cx="360363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sp>
        <p:nvSpPr>
          <p:cNvPr id="120880" name="Line 48"/>
          <p:cNvSpPr>
            <a:spLocks noChangeShapeType="1"/>
          </p:cNvSpPr>
          <p:nvPr/>
        </p:nvSpPr>
        <p:spPr bwMode="auto">
          <a:xfrm>
            <a:off x="8748713" y="3357563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81" name="Line 49"/>
          <p:cNvSpPr>
            <a:spLocks noChangeShapeType="1"/>
          </p:cNvSpPr>
          <p:nvPr/>
        </p:nvSpPr>
        <p:spPr bwMode="auto">
          <a:xfrm flipH="1">
            <a:off x="8604250" y="573405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82" name="Line 50"/>
          <p:cNvSpPr>
            <a:spLocks noChangeShapeType="1"/>
          </p:cNvSpPr>
          <p:nvPr/>
        </p:nvSpPr>
        <p:spPr bwMode="auto">
          <a:xfrm flipH="1">
            <a:off x="8591550" y="49418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83" name="Line 51"/>
          <p:cNvSpPr>
            <a:spLocks noChangeShapeType="1"/>
          </p:cNvSpPr>
          <p:nvPr/>
        </p:nvSpPr>
        <p:spPr bwMode="auto">
          <a:xfrm flipH="1">
            <a:off x="8591550" y="41497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884" name="Picture 5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7488" y="3571875"/>
            <a:ext cx="719137" cy="720725"/>
          </a:xfrm>
          <a:prstGeom prst="rect">
            <a:avLst/>
          </a:prstGeom>
          <a:noFill/>
        </p:spPr>
      </p:pic>
      <p:sp>
        <p:nvSpPr>
          <p:cNvPr id="120885" name="Rectangle 53"/>
          <p:cNvSpPr>
            <a:spLocks noChangeArrowheads="1"/>
          </p:cNvSpPr>
          <p:nvPr/>
        </p:nvSpPr>
        <p:spPr bwMode="auto">
          <a:xfrm>
            <a:off x="6732588" y="3644900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86" name="Picture 5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2888" y="4364038"/>
            <a:ext cx="719137" cy="720725"/>
          </a:xfrm>
          <a:prstGeom prst="rect">
            <a:avLst/>
          </a:prstGeom>
          <a:noFill/>
        </p:spPr>
      </p:pic>
      <p:sp>
        <p:nvSpPr>
          <p:cNvPr id="120887" name="Rectangle 55"/>
          <p:cNvSpPr>
            <a:spLocks noChangeArrowheads="1"/>
          </p:cNvSpPr>
          <p:nvPr/>
        </p:nvSpPr>
        <p:spPr bwMode="auto">
          <a:xfrm>
            <a:off x="6757988" y="4437063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88" name="Picture 5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8925" y="5168900"/>
            <a:ext cx="719138" cy="720725"/>
          </a:xfrm>
          <a:prstGeom prst="rect">
            <a:avLst/>
          </a:prstGeom>
          <a:noFill/>
        </p:spPr>
      </p:pic>
      <p:sp>
        <p:nvSpPr>
          <p:cNvPr id="120889" name="Rectangle 57"/>
          <p:cNvSpPr>
            <a:spLocks noChangeArrowheads="1"/>
          </p:cNvSpPr>
          <p:nvPr/>
        </p:nvSpPr>
        <p:spPr bwMode="auto">
          <a:xfrm>
            <a:off x="6804025" y="5241925"/>
            <a:ext cx="360363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sp>
        <p:nvSpPr>
          <p:cNvPr id="120890" name="Line 58"/>
          <p:cNvSpPr>
            <a:spLocks noChangeShapeType="1"/>
          </p:cNvSpPr>
          <p:nvPr/>
        </p:nvSpPr>
        <p:spPr bwMode="auto">
          <a:xfrm>
            <a:off x="7443788" y="3357563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91" name="Line 59"/>
          <p:cNvSpPr>
            <a:spLocks noChangeShapeType="1"/>
          </p:cNvSpPr>
          <p:nvPr/>
        </p:nvSpPr>
        <p:spPr bwMode="auto">
          <a:xfrm flipH="1">
            <a:off x="7299325" y="573405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92" name="Line 60"/>
          <p:cNvSpPr>
            <a:spLocks noChangeShapeType="1"/>
          </p:cNvSpPr>
          <p:nvPr/>
        </p:nvSpPr>
        <p:spPr bwMode="auto">
          <a:xfrm flipH="1">
            <a:off x="7286625" y="49418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893" name="Line 61"/>
          <p:cNvSpPr>
            <a:spLocks noChangeShapeType="1"/>
          </p:cNvSpPr>
          <p:nvPr/>
        </p:nvSpPr>
        <p:spPr bwMode="auto">
          <a:xfrm flipH="1">
            <a:off x="7286625" y="41497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894" name="Picture 6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0500" y="3571875"/>
            <a:ext cx="719138" cy="720725"/>
          </a:xfrm>
          <a:prstGeom prst="rect">
            <a:avLst/>
          </a:prstGeom>
          <a:noFill/>
        </p:spPr>
      </p:pic>
      <p:sp>
        <p:nvSpPr>
          <p:cNvPr id="120895" name="Rectangle 63"/>
          <p:cNvSpPr>
            <a:spLocks noChangeArrowheads="1"/>
          </p:cNvSpPr>
          <p:nvPr/>
        </p:nvSpPr>
        <p:spPr bwMode="auto">
          <a:xfrm>
            <a:off x="5435600" y="3644900"/>
            <a:ext cx="360363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96" name="Picture 6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5900" y="4364038"/>
            <a:ext cx="719138" cy="720725"/>
          </a:xfrm>
          <a:prstGeom prst="rect">
            <a:avLst/>
          </a:prstGeom>
          <a:noFill/>
        </p:spPr>
      </p:pic>
      <p:sp>
        <p:nvSpPr>
          <p:cNvPr id="120897" name="Rectangle 65"/>
          <p:cNvSpPr>
            <a:spLocks noChangeArrowheads="1"/>
          </p:cNvSpPr>
          <p:nvPr/>
        </p:nvSpPr>
        <p:spPr bwMode="auto">
          <a:xfrm>
            <a:off x="5461000" y="4437063"/>
            <a:ext cx="360363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898" name="Picture 6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41938" y="5168900"/>
            <a:ext cx="719137" cy="720725"/>
          </a:xfrm>
          <a:prstGeom prst="rect">
            <a:avLst/>
          </a:prstGeom>
          <a:noFill/>
        </p:spPr>
      </p:pic>
      <p:sp>
        <p:nvSpPr>
          <p:cNvPr id="120899" name="Rectangle 67"/>
          <p:cNvSpPr>
            <a:spLocks noChangeArrowheads="1"/>
          </p:cNvSpPr>
          <p:nvPr/>
        </p:nvSpPr>
        <p:spPr bwMode="auto">
          <a:xfrm>
            <a:off x="5507038" y="5241925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sp>
        <p:nvSpPr>
          <p:cNvPr id="120900" name="Line 68"/>
          <p:cNvSpPr>
            <a:spLocks noChangeShapeType="1"/>
          </p:cNvSpPr>
          <p:nvPr/>
        </p:nvSpPr>
        <p:spPr bwMode="auto">
          <a:xfrm>
            <a:off x="6146800" y="3357563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01" name="Line 69"/>
          <p:cNvSpPr>
            <a:spLocks noChangeShapeType="1"/>
          </p:cNvSpPr>
          <p:nvPr/>
        </p:nvSpPr>
        <p:spPr bwMode="auto">
          <a:xfrm flipH="1">
            <a:off x="6002338" y="573405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02" name="Line 70"/>
          <p:cNvSpPr>
            <a:spLocks noChangeShapeType="1"/>
          </p:cNvSpPr>
          <p:nvPr/>
        </p:nvSpPr>
        <p:spPr bwMode="auto">
          <a:xfrm flipH="1">
            <a:off x="5989638" y="49418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03" name="Line 71"/>
          <p:cNvSpPr>
            <a:spLocks noChangeShapeType="1"/>
          </p:cNvSpPr>
          <p:nvPr/>
        </p:nvSpPr>
        <p:spPr bwMode="auto">
          <a:xfrm flipH="1">
            <a:off x="5989638" y="41497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904" name="Picture 72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30638" y="3571875"/>
            <a:ext cx="719137" cy="720725"/>
          </a:xfrm>
          <a:prstGeom prst="rect">
            <a:avLst/>
          </a:prstGeom>
          <a:noFill/>
        </p:spPr>
      </p:pic>
      <p:sp>
        <p:nvSpPr>
          <p:cNvPr id="120905" name="Rectangle 73"/>
          <p:cNvSpPr>
            <a:spLocks noChangeArrowheads="1"/>
          </p:cNvSpPr>
          <p:nvPr/>
        </p:nvSpPr>
        <p:spPr bwMode="auto">
          <a:xfrm>
            <a:off x="3995738" y="3644900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906" name="Picture 74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6038" y="4364038"/>
            <a:ext cx="719137" cy="720725"/>
          </a:xfrm>
          <a:prstGeom prst="rect">
            <a:avLst/>
          </a:prstGeom>
          <a:noFill/>
        </p:spPr>
      </p:pic>
      <p:sp>
        <p:nvSpPr>
          <p:cNvPr id="120907" name="Rectangle 75"/>
          <p:cNvSpPr>
            <a:spLocks noChangeArrowheads="1"/>
          </p:cNvSpPr>
          <p:nvPr/>
        </p:nvSpPr>
        <p:spPr bwMode="auto">
          <a:xfrm>
            <a:off x="4021138" y="4437063"/>
            <a:ext cx="360362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pic>
        <p:nvPicPr>
          <p:cNvPr id="120908" name="Picture 76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2075" y="5168900"/>
            <a:ext cx="719138" cy="720725"/>
          </a:xfrm>
          <a:prstGeom prst="rect">
            <a:avLst/>
          </a:prstGeom>
          <a:noFill/>
        </p:spPr>
      </p:pic>
      <p:sp>
        <p:nvSpPr>
          <p:cNvPr id="120909" name="Rectangle 77"/>
          <p:cNvSpPr>
            <a:spLocks noChangeArrowheads="1"/>
          </p:cNvSpPr>
          <p:nvPr/>
        </p:nvSpPr>
        <p:spPr bwMode="auto">
          <a:xfrm>
            <a:off x="4067175" y="5241925"/>
            <a:ext cx="360363" cy="2159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800">
                <a:cs typeface="B Titr" pitchFamily="2" charset="-78"/>
              </a:rPr>
              <a:t>كارشناس</a:t>
            </a:r>
            <a:endParaRPr lang="en-US" sz="800">
              <a:cs typeface="B Titr" pitchFamily="2" charset="-78"/>
            </a:endParaRPr>
          </a:p>
        </p:txBody>
      </p:sp>
      <p:sp>
        <p:nvSpPr>
          <p:cNvPr id="120910" name="Line 78"/>
          <p:cNvSpPr>
            <a:spLocks noChangeShapeType="1"/>
          </p:cNvSpPr>
          <p:nvPr/>
        </p:nvSpPr>
        <p:spPr bwMode="auto">
          <a:xfrm>
            <a:off x="4706938" y="3357563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1" name="Line 79"/>
          <p:cNvSpPr>
            <a:spLocks noChangeShapeType="1"/>
          </p:cNvSpPr>
          <p:nvPr/>
        </p:nvSpPr>
        <p:spPr bwMode="auto">
          <a:xfrm flipH="1">
            <a:off x="4562475" y="573405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2" name="Line 80"/>
          <p:cNvSpPr>
            <a:spLocks noChangeShapeType="1"/>
          </p:cNvSpPr>
          <p:nvPr/>
        </p:nvSpPr>
        <p:spPr bwMode="auto">
          <a:xfrm flipH="1">
            <a:off x="4549775" y="494188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3" name="Line 81"/>
          <p:cNvSpPr>
            <a:spLocks noChangeShapeType="1"/>
          </p:cNvSpPr>
          <p:nvPr/>
        </p:nvSpPr>
        <p:spPr bwMode="auto">
          <a:xfrm flipH="1">
            <a:off x="4549775" y="41497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4" name="AutoShape 82"/>
          <p:cNvSpPr>
            <a:spLocks noChangeArrowheads="1"/>
          </p:cNvSpPr>
          <p:nvPr/>
        </p:nvSpPr>
        <p:spPr bwMode="auto">
          <a:xfrm>
            <a:off x="8101013" y="549275"/>
            <a:ext cx="863600" cy="792163"/>
          </a:xfrm>
          <a:prstGeom prst="wedgeRoundRectCallout">
            <a:avLst>
              <a:gd name="adj1" fmla="val -71139"/>
              <a:gd name="adj2" fmla="val -70440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900">
                <a:cs typeface="B Titr" pitchFamily="2" charset="-78"/>
              </a:rPr>
              <a:t>نامه هاي وارده كه به صورت دستي وارد دبيرخانه ميشود</a:t>
            </a:r>
            <a:endParaRPr lang="en-US" sz="900">
              <a:cs typeface="B Titr" pitchFamily="2" charset="-78"/>
            </a:endParaRPr>
          </a:p>
        </p:txBody>
      </p:sp>
      <p:pic>
        <p:nvPicPr>
          <p:cNvPr id="120915" name="Picture 83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7988" y="4784725"/>
            <a:ext cx="1150937" cy="1152525"/>
          </a:xfrm>
          <a:prstGeom prst="rect">
            <a:avLst/>
          </a:prstGeom>
          <a:noFill/>
        </p:spPr>
      </p:pic>
      <p:sp>
        <p:nvSpPr>
          <p:cNvPr id="120916" name="Rectangle 84"/>
          <p:cNvSpPr>
            <a:spLocks noChangeArrowheads="1"/>
          </p:cNvSpPr>
          <p:nvPr/>
        </p:nvSpPr>
        <p:spPr bwMode="auto">
          <a:xfrm>
            <a:off x="1979613" y="4941888"/>
            <a:ext cx="527050" cy="331787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بايگاني</a:t>
            </a:r>
            <a:endParaRPr lang="en-US" sz="1200">
              <a:cs typeface="B Titr" pitchFamily="2" charset="-78"/>
            </a:endParaRPr>
          </a:p>
        </p:txBody>
      </p:sp>
      <p:sp>
        <p:nvSpPr>
          <p:cNvPr id="120917" name="Line 85"/>
          <p:cNvSpPr>
            <a:spLocks noChangeShapeType="1"/>
          </p:cNvSpPr>
          <p:nvPr/>
        </p:nvSpPr>
        <p:spPr bwMode="auto">
          <a:xfrm flipH="1">
            <a:off x="539750" y="6381750"/>
            <a:ext cx="7932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8" name="Line 86"/>
          <p:cNvSpPr>
            <a:spLocks noChangeShapeType="1"/>
          </p:cNvSpPr>
          <p:nvPr/>
        </p:nvSpPr>
        <p:spPr bwMode="auto">
          <a:xfrm flipV="1">
            <a:off x="8459788" y="58769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19" name="Line 87"/>
          <p:cNvSpPr>
            <a:spLocks noChangeShapeType="1"/>
          </p:cNvSpPr>
          <p:nvPr/>
        </p:nvSpPr>
        <p:spPr bwMode="auto">
          <a:xfrm flipV="1">
            <a:off x="7019925" y="58769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20" name="Line 88"/>
          <p:cNvSpPr>
            <a:spLocks noChangeShapeType="1"/>
          </p:cNvSpPr>
          <p:nvPr/>
        </p:nvSpPr>
        <p:spPr bwMode="auto">
          <a:xfrm flipV="1">
            <a:off x="5724525" y="58769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21" name="Line 89"/>
          <p:cNvSpPr>
            <a:spLocks noChangeShapeType="1"/>
          </p:cNvSpPr>
          <p:nvPr/>
        </p:nvSpPr>
        <p:spPr bwMode="auto">
          <a:xfrm flipV="1">
            <a:off x="4249738" y="58769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22" name="Line 90"/>
          <p:cNvSpPr>
            <a:spLocks noChangeShapeType="1"/>
          </p:cNvSpPr>
          <p:nvPr/>
        </p:nvSpPr>
        <p:spPr bwMode="auto">
          <a:xfrm flipV="1">
            <a:off x="2195513" y="59499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20923" name="Picture 91" descr="PCCLON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900" y="4784725"/>
            <a:ext cx="1150938" cy="1152525"/>
          </a:xfrm>
          <a:prstGeom prst="rect">
            <a:avLst/>
          </a:prstGeom>
          <a:noFill/>
        </p:spPr>
      </p:pic>
      <p:sp>
        <p:nvSpPr>
          <p:cNvPr id="120924" name="Rectangle 92"/>
          <p:cNvSpPr>
            <a:spLocks noChangeArrowheads="1"/>
          </p:cNvSpPr>
          <p:nvPr/>
        </p:nvSpPr>
        <p:spPr bwMode="auto">
          <a:xfrm>
            <a:off x="468313" y="4941888"/>
            <a:ext cx="633412" cy="331787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واحد تايپ</a:t>
            </a:r>
            <a:endParaRPr lang="en-US" sz="1200">
              <a:cs typeface="B Titr" pitchFamily="2" charset="-78"/>
            </a:endParaRPr>
          </a:p>
        </p:txBody>
      </p:sp>
      <p:sp>
        <p:nvSpPr>
          <p:cNvPr id="120925" name="Line 93"/>
          <p:cNvSpPr>
            <a:spLocks noChangeShapeType="1"/>
          </p:cNvSpPr>
          <p:nvPr/>
        </p:nvSpPr>
        <p:spPr bwMode="auto">
          <a:xfrm flipV="1">
            <a:off x="539750" y="594995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20926" name="AutoShape 94"/>
          <p:cNvSpPr>
            <a:spLocks noChangeArrowheads="1"/>
          </p:cNvSpPr>
          <p:nvPr/>
        </p:nvSpPr>
        <p:spPr bwMode="auto">
          <a:xfrm>
            <a:off x="323850" y="3933825"/>
            <a:ext cx="2016125" cy="649288"/>
          </a:xfrm>
          <a:prstGeom prst="wedgeRoundRectCallout">
            <a:avLst>
              <a:gd name="adj1" fmla="val -35514"/>
              <a:gd name="adj2" fmla="val 78606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900">
                <a:cs typeface="B Titr" pitchFamily="2" charset="-78"/>
              </a:rPr>
              <a:t>تهيه مينوت نامه صادره در جواب نامه وارده و ارسال آن به واحد تايپ جهت تايپ مستند</a:t>
            </a:r>
            <a:endParaRPr lang="en-US" sz="900">
              <a:cs typeface="B Titr" pitchFamily="2" charset="-78"/>
            </a:endParaRPr>
          </a:p>
        </p:txBody>
      </p:sp>
      <p:sp>
        <p:nvSpPr>
          <p:cNvPr id="120927" name="Oval 95"/>
          <p:cNvSpPr>
            <a:spLocks noChangeArrowheads="1"/>
          </p:cNvSpPr>
          <p:nvPr/>
        </p:nvSpPr>
        <p:spPr bwMode="auto">
          <a:xfrm rot="2565444">
            <a:off x="-684213" y="3789363"/>
            <a:ext cx="4248151" cy="3632200"/>
          </a:xfrm>
          <a:prstGeom prst="ellipse">
            <a:avLst/>
          </a:prstGeom>
          <a:solidFill>
            <a:srgbClr val="CCCCFF">
              <a:alpha val="41000"/>
            </a:srgb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20928" name="Oval 96"/>
          <p:cNvSpPr>
            <a:spLocks noChangeArrowheads="1"/>
          </p:cNvSpPr>
          <p:nvPr/>
        </p:nvSpPr>
        <p:spPr bwMode="auto">
          <a:xfrm>
            <a:off x="6732588" y="44450"/>
            <a:ext cx="360362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29" name="Oval 97"/>
          <p:cNvSpPr>
            <a:spLocks noChangeArrowheads="1"/>
          </p:cNvSpPr>
          <p:nvPr/>
        </p:nvSpPr>
        <p:spPr bwMode="auto">
          <a:xfrm>
            <a:off x="4572000" y="115888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2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0" name="Oval 98"/>
          <p:cNvSpPr>
            <a:spLocks noChangeArrowheads="1"/>
          </p:cNvSpPr>
          <p:nvPr/>
        </p:nvSpPr>
        <p:spPr bwMode="auto">
          <a:xfrm>
            <a:off x="1476375" y="404813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3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1" name="Oval 99"/>
          <p:cNvSpPr>
            <a:spLocks noChangeArrowheads="1"/>
          </p:cNvSpPr>
          <p:nvPr/>
        </p:nvSpPr>
        <p:spPr bwMode="auto">
          <a:xfrm>
            <a:off x="1619250" y="2276475"/>
            <a:ext cx="360363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4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2" name="Oval 100"/>
          <p:cNvSpPr>
            <a:spLocks noChangeArrowheads="1"/>
          </p:cNvSpPr>
          <p:nvPr/>
        </p:nvSpPr>
        <p:spPr bwMode="auto">
          <a:xfrm>
            <a:off x="4356100" y="1557338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5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4" name="Oval 102"/>
          <p:cNvSpPr>
            <a:spLocks noChangeArrowheads="1"/>
          </p:cNvSpPr>
          <p:nvPr/>
        </p:nvSpPr>
        <p:spPr bwMode="auto">
          <a:xfrm>
            <a:off x="2484438" y="4581525"/>
            <a:ext cx="360362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6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5" name="Oval 103"/>
          <p:cNvSpPr>
            <a:spLocks noChangeArrowheads="1"/>
          </p:cNvSpPr>
          <p:nvPr/>
        </p:nvSpPr>
        <p:spPr bwMode="auto">
          <a:xfrm>
            <a:off x="1042988" y="4652963"/>
            <a:ext cx="360362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7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6" name="Oval 104"/>
          <p:cNvSpPr>
            <a:spLocks noChangeArrowheads="1"/>
          </p:cNvSpPr>
          <p:nvPr/>
        </p:nvSpPr>
        <p:spPr bwMode="auto">
          <a:xfrm>
            <a:off x="8316913" y="117475"/>
            <a:ext cx="433387" cy="431800"/>
          </a:xfrm>
          <a:prstGeom prst="ellipse">
            <a:avLst/>
          </a:prstGeom>
          <a:solidFill>
            <a:schemeClr val="hlink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شروع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20937" name="Text Box 105"/>
          <p:cNvSpPr txBox="1">
            <a:spLocks noChangeArrowheads="1"/>
          </p:cNvSpPr>
          <p:nvPr/>
        </p:nvSpPr>
        <p:spPr bwMode="auto">
          <a:xfrm>
            <a:off x="4211638" y="6500813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21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9" name="Picture 15" descr="2"/>
          <p:cNvPicPr>
            <a:picLocks noChangeAspect="1" noChangeArrowheads="1"/>
          </p:cNvPicPr>
          <p:nvPr/>
        </p:nvPicPr>
        <p:blipFill>
          <a:blip r:embed="rId2" cstate="print"/>
          <a:srcRect r="56694" b="46066"/>
          <a:stretch>
            <a:fillRect/>
          </a:stretch>
        </p:blipFill>
        <p:spPr bwMode="auto">
          <a:xfrm>
            <a:off x="468313" y="331788"/>
            <a:ext cx="1512887" cy="1392237"/>
          </a:xfrm>
          <a:prstGeom prst="rect">
            <a:avLst/>
          </a:prstGeom>
          <a:noFill/>
        </p:spPr>
      </p:pic>
      <p:sp>
        <p:nvSpPr>
          <p:cNvPr id="16401" name="Text Box 17"/>
          <p:cNvSpPr txBox="1">
            <a:spLocks noChangeArrowheads="1"/>
          </p:cNvSpPr>
          <p:nvPr/>
        </p:nvSpPr>
        <p:spPr bwMode="auto">
          <a:xfrm rot="-1169021">
            <a:off x="468313" y="908050"/>
            <a:ext cx="1087437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900" b="1">
                <a:cs typeface="B Titr" pitchFamily="2" charset="-78"/>
              </a:rPr>
              <a:t>بسمه تعالي </a:t>
            </a:r>
          </a:p>
          <a:p>
            <a:pPr algn="r">
              <a:spcBef>
                <a:spcPct val="50000"/>
              </a:spcBef>
            </a:pPr>
            <a:r>
              <a:rPr lang="ar-SA" sz="900" b="1">
                <a:cs typeface="B Titr" pitchFamily="2" charset="-78"/>
              </a:rPr>
              <a:t>مديريت محترم ....</a:t>
            </a:r>
          </a:p>
          <a:p>
            <a:pPr algn="r">
              <a:spcBef>
                <a:spcPct val="50000"/>
              </a:spcBef>
            </a:pPr>
            <a:r>
              <a:rPr lang="ar-SA" sz="900" b="1">
                <a:cs typeface="B Titr" pitchFamily="2" charset="-78"/>
              </a:rPr>
              <a:t>جناب آقاي دكتر....</a:t>
            </a:r>
          </a:p>
          <a:p>
            <a:pPr algn="r">
              <a:spcBef>
                <a:spcPct val="50000"/>
              </a:spcBef>
            </a:pPr>
            <a:r>
              <a:rPr lang="ar-SA" sz="900" b="1">
                <a:cs typeface="B Titr" pitchFamily="2" charset="-78"/>
              </a:rPr>
              <a:t>با سلام ....</a:t>
            </a:r>
            <a:endParaRPr lang="en-US" sz="900" b="1">
              <a:cs typeface="B Titr" pitchFamily="2" charset="-78"/>
            </a:endParaRPr>
          </a:p>
        </p:txBody>
      </p:sp>
      <p:sp>
        <p:nvSpPr>
          <p:cNvPr id="16427" name="Text Box 43"/>
          <p:cNvSpPr txBox="1">
            <a:spLocks noChangeArrowheads="1"/>
          </p:cNvSpPr>
          <p:nvPr/>
        </p:nvSpPr>
        <p:spPr bwMode="auto">
          <a:xfrm>
            <a:off x="1763713" y="188913"/>
            <a:ext cx="5688012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1200">
                <a:cs typeface="B Titr" pitchFamily="2" charset="-78"/>
              </a:rPr>
              <a:t>فرايند تهيه نامه هاي صادره از زمان تدوين تا زماني كه به مخاطب ارسال مي شود .</a:t>
            </a:r>
            <a:endParaRPr lang="en-US" sz="1200">
              <a:cs typeface="B Titr" pitchFamily="2" charset="-78"/>
            </a:endParaRPr>
          </a:p>
        </p:txBody>
      </p:sp>
      <p:pic>
        <p:nvPicPr>
          <p:cNvPr id="16428" name="Picture 4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4125" y="908050"/>
            <a:ext cx="1308100" cy="1309688"/>
          </a:xfrm>
          <a:prstGeom prst="rect">
            <a:avLst/>
          </a:prstGeom>
          <a:noFill/>
        </p:spPr>
      </p:pic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6659563" y="1065213"/>
            <a:ext cx="633412" cy="431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مدير </a:t>
            </a:r>
          </a:p>
          <a:p>
            <a:r>
              <a:rPr lang="fa-IR" sz="1200">
                <a:cs typeface="B Titr" pitchFamily="2" charset="-78"/>
              </a:rPr>
              <a:t>واحد تايپ</a:t>
            </a:r>
            <a:endParaRPr lang="en-US" sz="1200">
              <a:cs typeface="B Titr" pitchFamily="2" charset="-78"/>
            </a:endParaRPr>
          </a:p>
        </p:txBody>
      </p:sp>
      <p:sp>
        <p:nvSpPr>
          <p:cNvPr id="16430" name="AutoShape 46"/>
          <p:cNvSpPr>
            <a:spLocks noChangeArrowheads="1"/>
          </p:cNvSpPr>
          <p:nvPr/>
        </p:nvSpPr>
        <p:spPr bwMode="auto">
          <a:xfrm>
            <a:off x="468313" y="1844675"/>
            <a:ext cx="1582737" cy="647700"/>
          </a:xfrm>
          <a:prstGeom prst="wedgeRoundRectCallout">
            <a:avLst>
              <a:gd name="adj1" fmla="val 45185"/>
              <a:gd name="adj2" fmla="val -91912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900">
                <a:cs typeface="B Titr" pitchFamily="2" charset="-78"/>
              </a:rPr>
              <a:t>تهيه مينوت نامه (نامه اي كه قرار است صادر شود) توسط مدير، معاون، كارشناس و ارسال آن به واحد تايپ جهت تايپ مستند</a:t>
            </a:r>
            <a:endParaRPr lang="en-US" sz="900">
              <a:cs typeface="B Titr" pitchFamily="2" charset="-78"/>
            </a:endParaRPr>
          </a:p>
        </p:txBody>
      </p:sp>
      <p:pic>
        <p:nvPicPr>
          <p:cNvPr id="16432" name="Picture 48" descr="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4458"/>
          <a:stretch>
            <a:fillRect/>
          </a:stretch>
        </p:blipFill>
        <p:spPr bwMode="auto">
          <a:xfrm>
            <a:off x="3276600" y="404813"/>
            <a:ext cx="1511300" cy="2093912"/>
          </a:xfrm>
          <a:prstGeom prst="rect">
            <a:avLst/>
          </a:prstGeom>
          <a:noFill/>
        </p:spPr>
      </p:pic>
      <p:sp>
        <p:nvSpPr>
          <p:cNvPr id="16434" name="Documents"/>
          <p:cNvSpPr>
            <a:spLocks noEditPoints="1" noChangeArrowheads="1"/>
          </p:cNvSpPr>
          <p:nvPr/>
        </p:nvSpPr>
        <p:spPr bwMode="auto">
          <a:xfrm rot="1417017">
            <a:off x="4211638" y="981075"/>
            <a:ext cx="604837" cy="6477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36" name="AutoShape 52"/>
          <p:cNvSpPr>
            <a:spLocks noChangeArrowheads="1"/>
          </p:cNvSpPr>
          <p:nvPr/>
        </p:nvSpPr>
        <p:spPr bwMode="auto">
          <a:xfrm>
            <a:off x="2124075" y="1916113"/>
            <a:ext cx="1368425" cy="288925"/>
          </a:xfrm>
          <a:prstGeom prst="rightArrow">
            <a:avLst>
              <a:gd name="adj1" fmla="val 50000"/>
              <a:gd name="adj2" fmla="val 11840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16437" name="AutoShape 53"/>
          <p:cNvSpPr>
            <a:spLocks noChangeArrowheads="1"/>
          </p:cNvSpPr>
          <p:nvPr/>
        </p:nvSpPr>
        <p:spPr bwMode="auto">
          <a:xfrm>
            <a:off x="4427538" y="1844675"/>
            <a:ext cx="1871662" cy="288925"/>
          </a:xfrm>
          <a:prstGeom prst="rightArrow">
            <a:avLst>
              <a:gd name="adj1" fmla="val 50000"/>
              <a:gd name="adj2" fmla="val 161951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pic>
        <p:nvPicPr>
          <p:cNvPr id="16438" name="Picture 54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2609850"/>
            <a:ext cx="1104900" cy="1106488"/>
          </a:xfrm>
          <a:prstGeom prst="rect">
            <a:avLst/>
          </a:prstGeom>
          <a:noFill/>
        </p:spPr>
      </p:pic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7648575" y="2708275"/>
            <a:ext cx="561975" cy="431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تايپيست </a:t>
            </a:r>
          </a:p>
          <a:p>
            <a:r>
              <a:rPr lang="fa-IR" sz="1200">
                <a:cs typeface="B Titr" pitchFamily="2" charset="-78"/>
              </a:rPr>
              <a:t>شماره 1</a:t>
            </a:r>
            <a:endParaRPr lang="en-US" sz="1200">
              <a:cs typeface="B Titr" pitchFamily="2" charset="-78"/>
            </a:endParaRPr>
          </a:p>
        </p:txBody>
      </p:sp>
      <p:pic>
        <p:nvPicPr>
          <p:cNvPr id="16442" name="Picture 58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3978275"/>
            <a:ext cx="1104900" cy="1106488"/>
          </a:xfrm>
          <a:prstGeom prst="rect">
            <a:avLst/>
          </a:prstGeom>
          <a:noFill/>
        </p:spPr>
      </p:pic>
      <p:sp>
        <p:nvSpPr>
          <p:cNvPr id="16443" name="Rectangle 59"/>
          <p:cNvSpPr>
            <a:spLocks noChangeArrowheads="1"/>
          </p:cNvSpPr>
          <p:nvPr/>
        </p:nvSpPr>
        <p:spPr bwMode="auto">
          <a:xfrm>
            <a:off x="7720013" y="4076700"/>
            <a:ext cx="561975" cy="431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تايپيست </a:t>
            </a:r>
          </a:p>
          <a:p>
            <a:r>
              <a:rPr lang="fa-IR" sz="1200">
                <a:cs typeface="B Titr" pitchFamily="2" charset="-78"/>
              </a:rPr>
              <a:t>شماره 2</a:t>
            </a:r>
            <a:endParaRPr lang="en-US" sz="1200">
              <a:cs typeface="B Titr" pitchFamily="2" charset="-78"/>
            </a:endParaRPr>
          </a:p>
        </p:txBody>
      </p:sp>
      <p:pic>
        <p:nvPicPr>
          <p:cNvPr id="16444" name="Picture 60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5346700"/>
            <a:ext cx="1104900" cy="1106488"/>
          </a:xfrm>
          <a:prstGeom prst="rect">
            <a:avLst/>
          </a:prstGeom>
          <a:noFill/>
        </p:spPr>
      </p:pic>
      <p:sp>
        <p:nvSpPr>
          <p:cNvPr id="16445" name="Rectangle 61"/>
          <p:cNvSpPr>
            <a:spLocks noChangeArrowheads="1"/>
          </p:cNvSpPr>
          <p:nvPr/>
        </p:nvSpPr>
        <p:spPr bwMode="auto">
          <a:xfrm>
            <a:off x="7720013" y="5445125"/>
            <a:ext cx="561975" cy="431800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200">
                <a:cs typeface="B Titr" pitchFamily="2" charset="-78"/>
              </a:rPr>
              <a:t>تايپيست </a:t>
            </a:r>
          </a:p>
          <a:p>
            <a:r>
              <a:rPr lang="fa-IR" sz="1200">
                <a:cs typeface="B Titr" pitchFamily="2" charset="-78"/>
              </a:rPr>
              <a:t>شماره 3</a:t>
            </a:r>
            <a:endParaRPr lang="en-US" sz="1200">
              <a:cs typeface="B Titr" pitchFamily="2" charset="-78"/>
            </a:endParaRPr>
          </a:p>
        </p:txBody>
      </p:sp>
      <p:sp>
        <p:nvSpPr>
          <p:cNvPr id="16446" name="Line 62"/>
          <p:cNvSpPr>
            <a:spLocks noChangeShapeType="1"/>
          </p:cNvSpPr>
          <p:nvPr/>
        </p:nvSpPr>
        <p:spPr bwMode="auto">
          <a:xfrm>
            <a:off x="8893175" y="2060575"/>
            <a:ext cx="0" cy="4248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47" name="Line 63"/>
          <p:cNvSpPr>
            <a:spLocks noChangeShapeType="1"/>
          </p:cNvSpPr>
          <p:nvPr/>
        </p:nvSpPr>
        <p:spPr bwMode="auto">
          <a:xfrm flipH="1">
            <a:off x="8388350" y="35734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48" name="Line 64"/>
          <p:cNvSpPr>
            <a:spLocks noChangeShapeType="1"/>
          </p:cNvSpPr>
          <p:nvPr/>
        </p:nvSpPr>
        <p:spPr bwMode="auto">
          <a:xfrm flipH="1">
            <a:off x="8388350" y="4941888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49" name="Line 65"/>
          <p:cNvSpPr>
            <a:spLocks noChangeShapeType="1"/>
          </p:cNvSpPr>
          <p:nvPr/>
        </p:nvSpPr>
        <p:spPr bwMode="auto">
          <a:xfrm flipH="1">
            <a:off x="8401050" y="6308725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50" name="Line 66"/>
          <p:cNvSpPr>
            <a:spLocks noChangeShapeType="1"/>
          </p:cNvSpPr>
          <p:nvPr/>
        </p:nvSpPr>
        <p:spPr bwMode="auto">
          <a:xfrm flipH="1">
            <a:off x="7537450" y="2060575"/>
            <a:ext cx="1368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51" name="Line 67"/>
          <p:cNvSpPr>
            <a:spLocks noChangeShapeType="1"/>
          </p:cNvSpPr>
          <p:nvPr/>
        </p:nvSpPr>
        <p:spPr bwMode="auto">
          <a:xfrm flipV="1">
            <a:off x="7019925" y="2276475"/>
            <a:ext cx="0" cy="4032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52" name="Line 68"/>
          <p:cNvSpPr>
            <a:spLocks noChangeShapeType="1"/>
          </p:cNvSpPr>
          <p:nvPr/>
        </p:nvSpPr>
        <p:spPr bwMode="auto">
          <a:xfrm flipH="1">
            <a:off x="7019925" y="630872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53" name="Line 69"/>
          <p:cNvSpPr>
            <a:spLocks noChangeShapeType="1"/>
          </p:cNvSpPr>
          <p:nvPr/>
        </p:nvSpPr>
        <p:spPr bwMode="auto">
          <a:xfrm flipH="1">
            <a:off x="7019925" y="48688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54" name="Line 70"/>
          <p:cNvSpPr>
            <a:spLocks noChangeShapeType="1"/>
          </p:cNvSpPr>
          <p:nvPr/>
        </p:nvSpPr>
        <p:spPr bwMode="auto">
          <a:xfrm flipH="1">
            <a:off x="7019925" y="3573463"/>
            <a:ext cx="504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pic>
        <p:nvPicPr>
          <p:cNvPr id="16455" name="Picture 71" descr="j02920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13" y="3071813"/>
            <a:ext cx="1211262" cy="1149350"/>
          </a:xfrm>
          <a:prstGeom prst="rect">
            <a:avLst/>
          </a:prstGeom>
          <a:noFill/>
        </p:spPr>
      </p:pic>
      <p:sp>
        <p:nvSpPr>
          <p:cNvPr id="16457" name="AutoShape 73"/>
          <p:cNvSpPr>
            <a:spLocks noChangeArrowheads="1"/>
          </p:cNvSpPr>
          <p:nvPr/>
        </p:nvSpPr>
        <p:spPr bwMode="auto">
          <a:xfrm>
            <a:off x="1476375" y="2852738"/>
            <a:ext cx="2879725" cy="792162"/>
          </a:xfrm>
          <a:prstGeom prst="wedgeRoundRectCallout">
            <a:avLst>
              <a:gd name="adj1" fmla="val -60417"/>
              <a:gd name="adj2" fmla="val 75250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rtl="1"/>
            <a:r>
              <a:rPr lang="fa-IR" sz="900">
                <a:cs typeface="B Titr" pitchFamily="2" charset="-78"/>
              </a:rPr>
              <a:t>مستند بعد از اتمام تايپ  از طريق كارتابل كامپيوتري  در اختيار كارشناس و شخصي كه مينوت را  فرستاده است  قرار مي گيرد و بعد از تائيد نهايي و امضاء الكترونيكي جهت ثبت به دبيرخانه (ثباتها) ارسال مي شود  و سپس نامه جهت ارسال به واحد مربوطه آماده مي باشد .</a:t>
            </a:r>
            <a:endParaRPr lang="en-US" sz="900">
              <a:cs typeface="B Titr" pitchFamily="2" charset="-78"/>
            </a:endParaRPr>
          </a:p>
        </p:txBody>
      </p:sp>
      <p:sp>
        <p:nvSpPr>
          <p:cNvPr id="16459" name="Line 75"/>
          <p:cNvSpPr>
            <a:spLocks noChangeShapeType="1"/>
          </p:cNvSpPr>
          <p:nvPr/>
        </p:nvSpPr>
        <p:spPr bwMode="auto">
          <a:xfrm>
            <a:off x="6443663" y="2205038"/>
            <a:ext cx="0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61" name="AutoShape 77"/>
          <p:cNvSpPr>
            <a:spLocks noChangeArrowheads="1"/>
          </p:cNvSpPr>
          <p:nvPr/>
        </p:nvSpPr>
        <p:spPr bwMode="auto">
          <a:xfrm>
            <a:off x="1547813" y="3860800"/>
            <a:ext cx="720725" cy="576263"/>
          </a:xfrm>
          <a:prstGeom prst="wedgeRoundRectCallout">
            <a:avLst>
              <a:gd name="adj1" fmla="val -97356"/>
              <a:gd name="adj2" fmla="val -38981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1000">
                <a:cs typeface="B Titr" pitchFamily="2" charset="-78"/>
              </a:rPr>
              <a:t>پاراف </a:t>
            </a:r>
          </a:p>
          <a:p>
            <a:endParaRPr lang="fa-IR" sz="1000">
              <a:cs typeface="B Titr" pitchFamily="2" charset="-78"/>
            </a:endParaRPr>
          </a:p>
          <a:p>
            <a:r>
              <a:rPr lang="fa-IR" sz="1000">
                <a:cs typeface="B Titr" pitchFamily="2" charset="-78"/>
              </a:rPr>
              <a:t>كارشناس</a:t>
            </a:r>
            <a:endParaRPr lang="en-US" sz="1000">
              <a:cs typeface="B Titr" pitchFamily="2" charset="-78"/>
            </a:endParaRP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1547813" y="3860800"/>
            <a:ext cx="647700" cy="358775"/>
            <a:chOff x="3164" y="2012"/>
            <a:chExt cx="1306" cy="576"/>
          </a:xfrm>
        </p:grpSpPr>
        <p:sp>
          <p:nvSpPr>
            <p:cNvPr id="16463" name="Freeform 79"/>
            <p:cNvSpPr>
              <a:spLocks/>
            </p:cNvSpPr>
            <p:nvPr/>
          </p:nvSpPr>
          <p:spPr bwMode="auto">
            <a:xfrm>
              <a:off x="3501" y="2012"/>
              <a:ext cx="771" cy="436"/>
            </a:xfrm>
            <a:custGeom>
              <a:avLst/>
              <a:gdLst/>
              <a:ahLst/>
              <a:cxnLst>
                <a:cxn ang="0">
                  <a:pos x="669" y="1201"/>
                </a:cxn>
                <a:cxn ang="0">
                  <a:pos x="815" y="308"/>
                </a:cxn>
                <a:cxn ang="0">
                  <a:pos x="831" y="65"/>
                </a:cxn>
                <a:cxn ang="0">
                  <a:pos x="685" y="0"/>
                </a:cxn>
                <a:cxn ang="0">
                  <a:pos x="393" y="130"/>
                </a:cxn>
                <a:cxn ang="0">
                  <a:pos x="20" y="617"/>
                </a:cxn>
                <a:cxn ang="0">
                  <a:pos x="28" y="811"/>
                </a:cxn>
                <a:cxn ang="0">
                  <a:pos x="596" y="1282"/>
                </a:cxn>
                <a:cxn ang="0">
                  <a:pos x="320" y="1428"/>
                </a:cxn>
                <a:cxn ang="0">
                  <a:pos x="109" y="1558"/>
                </a:cxn>
                <a:cxn ang="0">
                  <a:pos x="353" y="1606"/>
                </a:cxn>
                <a:cxn ang="0">
                  <a:pos x="839" y="1614"/>
                </a:cxn>
                <a:cxn ang="0">
                  <a:pos x="304" y="1890"/>
                </a:cxn>
                <a:cxn ang="0">
                  <a:pos x="580" y="1769"/>
                </a:cxn>
                <a:cxn ang="0">
                  <a:pos x="937" y="1655"/>
                </a:cxn>
                <a:cxn ang="0">
                  <a:pos x="774" y="1687"/>
                </a:cxn>
                <a:cxn ang="0">
                  <a:pos x="677" y="1695"/>
                </a:cxn>
                <a:cxn ang="0">
                  <a:pos x="685" y="1639"/>
                </a:cxn>
              </a:cxnLst>
              <a:rect l="0" t="0" r="r" b="b"/>
              <a:pathLst>
                <a:path w="988" h="1929">
                  <a:moveTo>
                    <a:pt x="669" y="1201"/>
                  </a:moveTo>
                  <a:cubicBezTo>
                    <a:pt x="718" y="903"/>
                    <a:pt x="772" y="607"/>
                    <a:pt x="815" y="308"/>
                  </a:cubicBezTo>
                  <a:cubicBezTo>
                    <a:pt x="826" y="228"/>
                    <a:pt x="863" y="140"/>
                    <a:pt x="831" y="65"/>
                  </a:cubicBezTo>
                  <a:cubicBezTo>
                    <a:pt x="810" y="16"/>
                    <a:pt x="734" y="22"/>
                    <a:pt x="685" y="0"/>
                  </a:cubicBezTo>
                  <a:cubicBezTo>
                    <a:pt x="588" y="43"/>
                    <a:pt x="480" y="69"/>
                    <a:pt x="393" y="130"/>
                  </a:cubicBezTo>
                  <a:cubicBezTo>
                    <a:pt x="144" y="306"/>
                    <a:pt x="138" y="379"/>
                    <a:pt x="20" y="617"/>
                  </a:cubicBezTo>
                  <a:cubicBezTo>
                    <a:pt x="23" y="682"/>
                    <a:pt x="0" y="753"/>
                    <a:pt x="28" y="811"/>
                  </a:cubicBezTo>
                  <a:cubicBezTo>
                    <a:pt x="145" y="1057"/>
                    <a:pt x="444" y="1080"/>
                    <a:pt x="596" y="1282"/>
                  </a:cubicBezTo>
                  <a:cubicBezTo>
                    <a:pt x="504" y="1331"/>
                    <a:pt x="411" y="1377"/>
                    <a:pt x="320" y="1428"/>
                  </a:cubicBezTo>
                  <a:cubicBezTo>
                    <a:pt x="248" y="1469"/>
                    <a:pt x="94" y="1477"/>
                    <a:pt x="109" y="1558"/>
                  </a:cubicBezTo>
                  <a:cubicBezTo>
                    <a:pt x="124" y="1640"/>
                    <a:pt x="270" y="1600"/>
                    <a:pt x="353" y="1606"/>
                  </a:cubicBezTo>
                  <a:cubicBezTo>
                    <a:pt x="515" y="1618"/>
                    <a:pt x="677" y="1611"/>
                    <a:pt x="839" y="1614"/>
                  </a:cubicBezTo>
                  <a:cubicBezTo>
                    <a:pt x="644" y="1809"/>
                    <a:pt x="782" y="1691"/>
                    <a:pt x="304" y="1890"/>
                  </a:cubicBezTo>
                  <a:cubicBezTo>
                    <a:pt x="211" y="1929"/>
                    <a:pt x="488" y="1809"/>
                    <a:pt x="580" y="1769"/>
                  </a:cubicBezTo>
                  <a:cubicBezTo>
                    <a:pt x="694" y="1719"/>
                    <a:pt x="822" y="1704"/>
                    <a:pt x="937" y="1655"/>
                  </a:cubicBezTo>
                  <a:cubicBezTo>
                    <a:pt x="988" y="1633"/>
                    <a:pt x="829" y="1682"/>
                    <a:pt x="774" y="1687"/>
                  </a:cubicBezTo>
                  <a:cubicBezTo>
                    <a:pt x="742" y="1690"/>
                    <a:pt x="709" y="1692"/>
                    <a:pt x="677" y="1695"/>
                  </a:cubicBezTo>
                  <a:cubicBezTo>
                    <a:pt x="680" y="1676"/>
                    <a:pt x="685" y="1639"/>
                    <a:pt x="685" y="163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6464" name="Freeform 80"/>
            <p:cNvSpPr>
              <a:spLocks/>
            </p:cNvSpPr>
            <p:nvPr/>
          </p:nvSpPr>
          <p:spPr bwMode="auto">
            <a:xfrm>
              <a:off x="3837" y="2280"/>
              <a:ext cx="195" cy="308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98" y="129"/>
                </a:cxn>
                <a:cxn ang="0">
                  <a:pos x="57" y="202"/>
                </a:cxn>
                <a:cxn ang="0">
                  <a:pos x="0" y="308"/>
                </a:cxn>
              </a:cxnLst>
              <a:rect l="0" t="0" r="r" b="b"/>
              <a:pathLst>
                <a:path w="195" h="308">
                  <a:moveTo>
                    <a:pt x="195" y="0"/>
                  </a:moveTo>
                  <a:cubicBezTo>
                    <a:pt x="180" y="44"/>
                    <a:pt x="136" y="104"/>
                    <a:pt x="98" y="129"/>
                  </a:cubicBezTo>
                  <a:cubicBezTo>
                    <a:pt x="89" y="156"/>
                    <a:pt x="57" y="202"/>
                    <a:pt x="57" y="202"/>
                  </a:cubicBezTo>
                  <a:cubicBezTo>
                    <a:pt x="47" y="233"/>
                    <a:pt x="0" y="279"/>
                    <a:pt x="0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6465" name="Freeform 81"/>
            <p:cNvSpPr>
              <a:spLocks/>
            </p:cNvSpPr>
            <p:nvPr/>
          </p:nvSpPr>
          <p:spPr bwMode="auto">
            <a:xfrm>
              <a:off x="3164" y="2345"/>
              <a:ext cx="1306" cy="162"/>
            </a:xfrm>
            <a:custGeom>
              <a:avLst/>
              <a:gdLst/>
              <a:ahLst/>
              <a:cxnLst>
                <a:cxn ang="0">
                  <a:pos x="1306" y="0"/>
                </a:cxn>
                <a:cxn ang="0">
                  <a:pos x="900" y="48"/>
                </a:cxn>
                <a:cxn ang="0">
                  <a:pos x="0" y="162"/>
                </a:cxn>
                <a:cxn ang="0">
                  <a:pos x="284" y="137"/>
                </a:cxn>
                <a:cxn ang="0">
                  <a:pos x="973" y="121"/>
                </a:cxn>
              </a:cxnLst>
              <a:rect l="0" t="0" r="r" b="b"/>
              <a:pathLst>
                <a:path w="1306" h="162">
                  <a:moveTo>
                    <a:pt x="1306" y="0"/>
                  </a:moveTo>
                  <a:cubicBezTo>
                    <a:pt x="1180" y="42"/>
                    <a:pt x="1031" y="34"/>
                    <a:pt x="900" y="48"/>
                  </a:cubicBezTo>
                  <a:cubicBezTo>
                    <a:pt x="599" y="80"/>
                    <a:pt x="300" y="120"/>
                    <a:pt x="0" y="162"/>
                  </a:cubicBezTo>
                  <a:cubicBezTo>
                    <a:pt x="85" y="134"/>
                    <a:pt x="205" y="141"/>
                    <a:pt x="284" y="137"/>
                  </a:cubicBezTo>
                  <a:cubicBezTo>
                    <a:pt x="515" y="125"/>
                    <a:pt x="736" y="121"/>
                    <a:pt x="973" y="12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pic>
        <p:nvPicPr>
          <p:cNvPr id="16466" name="Picture 82" descr="PCCLO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5499100"/>
            <a:ext cx="1295400" cy="1169988"/>
          </a:xfrm>
          <a:prstGeom prst="rect">
            <a:avLst/>
          </a:prstGeom>
          <a:noFill/>
        </p:spPr>
      </p:pic>
      <p:sp>
        <p:nvSpPr>
          <p:cNvPr id="16467" name="Rectangle 83"/>
          <p:cNvSpPr>
            <a:spLocks noChangeArrowheads="1"/>
          </p:cNvSpPr>
          <p:nvPr/>
        </p:nvSpPr>
        <p:spPr bwMode="auto">
          <a:xfrm>
            <a:off x="3492500" y="5643563"/>
            <a:ext cx="720725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800">
                <a:cs typeface="B Titr" pitchFamily="2" charset="-78"/>
              </a:rPr>
              <a:t>ثباتها</a:t>
            </a:r>
            <a:endParaRPr lang="en-US" sz="1800">
              <a:cs typeface="B Titr" pitchFamily="2" charset="-78"/>
            </a:endParaRPr>
          </a:p>
        </p:txBody>
      </p:sp>
      <p:sp>
        <p:nvSpPr>
          <p:cNvPr id="16470" name="AutoShape 86"/>
          <p:cNvSpPr>
            <a:spLocks noChangeArrowheads="1"/>
          </p:cNvSpPr>
          <p:nvPr/>
        </p:nvSpPr>
        <p:spPr bwMode="auto">
          <a:xfrm>
            <a:off x="4427538" y="5300663"/>
            <a:ext cx="1657350" cy="503237"/>
          </a:xfrm>
          <a:prstGeom prst="wedgeRoundRectCallout">
            <a:avLst>
              <a:gd name="adj1" fmla="val -58718"/>
              <a:gd name="adj2" fmla="val 50315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rtl="1"/>
            <a:r>
              <a:rPr lang="fa-IR" sz="900">
                <a:cs typeface="B Titr" pitchFamily="2" charset="-78"/>
              </a:rPr>
              <a:t>شماره  ثبت و تاريخ  نامه و چاپ و يا  بدون چاپ ارسال به سازمان  مربوطه </a:t>
            </a:r>
            <a:endParaRPr lang="en-US" sz="900">
              <a:cs typeface="B Titr" pitchFamily="2" charset="-78"/>
            </a:endParaRPr>
          </a:p>
        </p:txBody>
      </p:sp>
      <p:sp>
        <p:nvSpPr>
          <p:cNvPr id="16471" name="Line 87"/>
          <p:cNvSpPr>
            <a:spLocks noChangeShapeType="1"/>
          </p:cNvSpPr>
          <p:nvPr/>
        </p:nvSpPr>
        <p:spPr bwMode="auto">
          <a:xfrm flipH="1">
            <a:off x="1187450" y="3716338"/>
            <a:ext cx="52562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72" name="Oval 88"/>
          <p:cNvSpPr>
            <a:spLocks noChangeArrowheads="1"/>
          </p:cNvSpPr>
          <p:nvPr/>
        </p:nvSpPr>
        <p:spPr bwMode="auto">
          <a:xfrm>
            <a:off x="395288" y="476250"/>
            <a:ext cx="360362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7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3" name="Oval 89"/>
          <p:cNvSpPr>
            <a:spLocks noChangeArrowheads="1"/>
          </p:cNvSpPr>
          <p:nvPr/>
        </p:nvSpPr>
        <p:spPr bwMode="auto">
          <a:xfrm>
            <a:off x="3275013" y="620713"/>
            <a:ext cx="360362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8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4" name="Oval 90"/>
          <p:cNvSpPr>
            <a:spLocks noChangeArrowheads="1"/>
          </p:cNvSpPr>
          <p:nvPr/>
        </p:nvSpPr>
        <p:spPr bwMode="auto">
          <a:xfrm>
            <a:off x="7164388" y="692150"/>
            <a:ext cx="360362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9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5" name="Oval 91"/>
          <p:cNvSpPr>
            <a:spLocks noChangeArrowheads="1"/>
          </p:cNvSpPr>
          <p:nvPr/>
        </p:nvSpPr>
        <p:spPr bwMode="auto">
          <a:xfrm>
            <a:off x="8172450" y="2349500"/>
            <a:ext cx="360363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10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6" name="Oval 92"/>
          <p:cNvSpPr>
            <a:spLocks noChangeArrowheads="1"/>
          </p:cNvSpPr>
          <p:nvPr/>
        </p:nvSpPr>
        <p:spPr bwMode="auto">
          <a:xfrm>
            <a:off x="8243888" y="3789363"/>
            <a:ext cx="360362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10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7" name="Oval 93"/>
          <p:cNvSpPr>
            <a:spLocks noChangeArrowheads="1"/>
          </p:cNvSpPr>
          <p:nvPr/>
        </p:nvSpPr>
        <p:spPr bwMode="auto">
          <a:xfrm>
            <a:off x="8316913" y="5229225"/>
            <a:ext cx="360362" cy="360363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10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8" name="Oval 94"/>
          <p:cNvSpPr>
            <a:spLocks noChangeArrowheads="1"/>
          </p:cNvSpPr>
          <p:nvPr/>
        </p:nvSpPr>
        <p:spPr bwMode="auto">
          <a:xfrm>
            <a:off x="958850" y="3068638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11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79" name="Oval 95"/>
          <p:cNvSpPr>
            <a:spLocks noChangeArrowheads="1"/>
          </p:cNvSpPr>
          <p:nvPr/>
        </p:nvSpPr>
        <p:spPr bwMode="auto">
          <a:xfrm>
            <a:off x="3565525" y="5157788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13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80" name="Oval 96"/>
          <p:cNvSpPr>
            <a:spLocks noChangeArrowheads="1"/>
          </p:cNvSpPr>
          <p:nvPr/>
        </p:nvSpPr>
        <p:spPr bwMode="auto">
          <a:xfrm>
            <a:off x="4500563" y="6165850"/>
            <a:ext cx="431800" cy="431800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پايان</a:t>
            </a:r>
            <a:endParaRPr lang="en-US" sz="1400">
              <a:cs typeface="B Titr" pitchFamily="2" charset="-78"/>
            </a:endParaRPr>
          </a:p>
        </p:txBody>
      </p:sp>
      <p:pic>
        <p:nvPicPr>
          <p:cNvPr id="16481" name="Picture 97" descr="j02920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5138738"/>
            <a:ext cx="1368425" cy="1298575"/>
          </a:xfrm>
          <a:prstGeom prst="rect">
            <a:avLst/>
          </a:prstGeom>
          <a:noFill/>
        </p:spPr>
      </p:pic>
      <p:sp>
        <p:nvSpPr>
          <p:cNvPr id="16482" name="Oval 98"/>
          <p:cNvSpPr>
            <a:spLocks noChangeArrowheads="1"/>
          </p:cNvSpPr>
          <p:nvPr/>
        </p:nvSpPr>
        <p:spPr bwMode="auto">
          <a:xfrm>
            <a:off x="250825" y="4868863"/>
            <a:ext cx="360363" cy="360362"/>
          </a:xfrm>
          <a:prstGeom prst="ellipse">
            <a:avLst/>
          </a:prstGeom>
          <a:solidFill>
            <a:srgbClr val="FF33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12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83" name="Rectangle 99"/>
          <p:cNvSpPr>
            <a:spLocks noChangeArrowheads="1"/>
          </p:cNvSpPr>
          <p:nvPr/>
        </p:nvSpPr>
        <p:spPr bwMode="auto">
          <a:xfrm>
            <a:off x="1258888" y="5661025"/>
            <a:ext cx="649287" cy="358775"/>
          </a:xfrm>
          <a:prstGeom prst="rect">
            <a:avLst/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400">
                <a:cs typeface="B Titr" pitchFamily="2" charset="-78"/>
              </a:rPr>
              <a:t>مدير</a:t>
            </a:r>
            <a:endParaRPr lang="en-US" sz="1400">
              <a:cs typeface="B Titr" pitchFamily="2" charset="-78"/>
            </a:endParaRPr>
          </a:p>
        </p:txBody>
      </p:sp>
      <p:sp>
        <p:nvSpPr>
          <p:cNvPr id="16484" name="AutoShape 100"/>
          <p:cNvSpPr>
            <a:spLocks noChangeArrowheads="1"/>
          </p:cNvSpPr>
          <p:nvPr/>
        </p:nvSpPr>
        <p:spPr bwMode="auto">
          <a:xfrm>
            <a:off x="1619250" y="4868863"/>
            <a:ext cx="720725" cy="576262"/>
          </a:xfrm>
          <a:prstGeom prst="wedgeRoundRectCallout">
            <a:avLst>
              <a:gd name="adj1" fmla="val -77755"/>
              <a:gd name="adj2" fmla="val 67079"/>
              <a:gd name="adj3" fmla="val 16667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sz="1000">
                <a:cs typeface="B Titr" pitchFamily="2" charset="-78"/>
              </a:rPr>
              <a:t>امضاء نهايي</a:t>
            </a:r>
          </a:p>
        </p:txBody>
      </p:sp>
      <p:grpSp>
        <p:nvGrpSpPr>
          <p:cNvPr id="3" name="Group 101"/>
          <p:cNvGrpSpPr>
            <a:grpSpLocks/>
          </p:cNvGrpSpPr>
          <p:nvPr/>
        </p:nvGrpSpPr>
        <p:grpSpPr bwMode="auto">
          <a:xfrm>
            <a:off x="1619250" y="5086350"/>
            <a:ext cx="647700" cy="358775"/>
            <a:chOff x="3164" y="2012"/>
            <a:chExt cx="1306" cy="576"/>
          </a:xfrm>
        </p:grpSpPr>
        <p:sp>
          <p:nvSpPr>
            <p:cNvPr id="16486" name="Freeform 102"/>
            <p:cNvSpPr>
              <a:spLocks/>
            </p:cNvSpPr>
            <p:nvPr/>
          </p:nvSpPr>
          <p:spPr bwMode="auto">
            <a:xfrm>
              <a:off x="3501" y="2012"/>
              <a:ext cx="771" cy="436"/>
            </a:xfrm>
            <a:custGeom>
              <a:avLst/>
              <a:gdLst/>
              <a:ahLst/>
              <a:cxnLst>
                <a:cxn ang="0">
                  <a:pos x="669" y="1201"/>
                </a:cxn>
                <a:cxn ang="0">
                  <a:pos x="815" y="308"/>
                </a:cxn>
                <a:cxn ang="0">
                  <a:pos x="831" y="65"/>
                </a:cxn>
                <a:cxn ang="0">
                  <a:pos x="685" y="0"/>
                </a:cxn>
                <a:cxn ang="0">
                  <a:pos x="393" y="130"/>
                </a:cxn>
                <a:cxn ang="0">
                  <a:pos x="20" y="617"/>
                </a:cxn>
                <a:cxn ang="0">
                  <a:pos x="28" y="811"/>
                </a:cxn>
                <a:cxn ang="0">
                  <a:pos x="596" y="1282"/>
                </a:cxn>
                <a:cxn ang="0">
                  <a:pos x="320" y="1428"/>
                </a:cxn>
                <a:cxn ang="0">
                  <a:pos x="109" y="1558"/>
                </a:cxn>
                <a:cxn ang="0">
                  <a:pos x="353" y="1606"/>
                </a:cxn>
                <a:cxn ang="0">
                  <a:pos x="839" y="1614"/>
                </a:cxn>
                <a:cxn ang="0">
                  <a:pos x="304" y="1890"/>
                </a:cxn>
                <a:cxn ang="0">
                  <a:pos x="580" y="1769"/>
                </a:cxn>
                <a:cxn ang="0">
                  <a:pos x="937" y="1655"/>
                </a:cxn>
                <a:cxn ang="0">
                  <a:pos x="774" y="1687"/>
                </a:cxn>
                <a:cxn ang="0">
                  <a:pos x="677" y="1695"/>
                </a:cxn>
                <a:cxn ang="0">
                  <a:pos x="685" y="1639"/>
                </a:cxn>
              </a:cxnLst>
              <a:rect l="0" t="0" r="r" b="b"/>
              <a:pathLst>
                <a:path w="988" h="1929">
                  <a:moveTo>
                    <a:pt x="669" y="1201"/>
                  </a:moveTo>
                  <a:cubicBezTo>
                    <a:pt x="718" y="903"/>
                    <a:pt x="772" y="607"/>
                    <a:pt x="815" y="308"/>
                  </a:cubicBezTo>
                  <a:cubicBezTo>
                    <a:pt x="826" y="228"/>
                    <a:pt x="863" y="140"/>
                    <a:pt x="831" y="65"/>
                  </a:cubicBezTo>
                  <a:cubicBezTo>
                    <a:pt x="810" y="16"/>
                    <a:pt x="734" y="22"/>
                    <a:pt x="685" y="0"/>
                  </a:cubicBezTo>
                  <a:cubicBezTo>
                    <a:pt x="588" y="43"/>
                    <a:pt x="480" y="69"/>
                    <a:pt x="393" y="130"/>
                  </a:cubicBezTo>
                  <a:cubicBezTo>
                    <a:pt x="144" y="306"/>
                    <a:pt x="138" y="379"/>
                    <a:pt x="20" y="617"/>
                  </a:cubicBezTo>
                  <a:cubicBezTo>
                    <a:pt x="23" y="682"/>
                    <a:pt x="0" y="753"/>
                    <a:pt x="28" y="811"/>
                  </a:cubicBezTo>
                  <a:cubicBezTo>
                    <a:pt x="145" y="1057"/>
                    <a:pt x="444" y="1080"/>
                    <a:pt x="596" y="1282"/>
                  </a:cubicBezTo>
                  <a:cubicBezTo>
                    <a:pt x="504" y="1331"/>
                    <a:pt x="411" y="1377"/>
                    <a:pt x="320" y="1428"/>
                  </a:cubicBezTo>
                  <a:cubicBezTo>
                    <a:pt x="248" y="1469"/>
                    <a:pt x="94" y="1477"/>
                    <a:pt x="109" y="1558"/>
                  </a:cubicBezTo>
                  <a:cubicBezTo>
                    <a:pt x="124" y="1640"/>
                    <a:pt x="270" y="1600"/>
                    <a:pt x="353" y="1606"/>
                  </a:cubicBezTo>
                  <a:cubicBezTo>
                    <a:pt x="515" y="1618"/>
                    <a:pt x="677" y="1611"/>
                    <a:pt x="839" y="1614"/>
                  </a:cubicBezTo>
                  <a:cubicBezTo>
                    <a:pt x="644" y="1809"/>
                    <a:pt x="782" y="1691"/>
                    <a:pt x="304" y="1890"/>
                  </a:cubicBezTo>
                  <a:cubicBezTo>
                    <a:pt x="211" y="1929"/>
                    <a:pt x="488" y="1809"/>
                    <a:pt x="580" y="1769"/>
                  </a:cubicBezTo>
                  <a:cubicBezTo>
                    <a:pt x="694" y="1719"/>
                    <a:pt x="822" y="1704"/>
                    <a:pt x="937" y="1655"/>
                  </a:cubicBezTo>
                  <a:cubicBezTo>
                    <a:pt x="988" y="1633"/>
                    <a:pt x="829" y="1682"/>
                    <a:pt x="774" y="1687"/>
                  </a:cubicBezTo>
                  <a:cubicBezTo>
                    <a:pt x="742" y="1690"/>
                    <a:pt x="709" y="1692"/>
                    <a:pt x="677" y="1695"/>
                  </a:cubicBezTo>
                  <a:cubicBezTo>
                    <a:pt x="680" y="1676"/>
                    <a:pt x="685" y="1639"/>
                    <a:pt x="685" y="163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6487" name="Freeform 103"/>
            <p:cNvSpPr>
              <a:spLocks/>
            </p:cNvSpPr>
            <p:nvPr/>
          </p:nvSpPr>
          <p:spPr bwMode="auto">
            <a:xfrm>
              <a:off x="3837" y="2280"/>
              <a:ext cx="195" cy="308"/>
            </a:xfrm>
            <a:custGeom>
              <a:avLst/>
              <a:gdLst/>
              <a:ahLst/>
              <a:cxnLst>
                <a:cxn ang="0">
                  <a:pos x="195" y="0"/>
                </a:cxn>
                <a:cxn ang="0">
                  <a:pos x="98" y="129"/>
                </a:cxn>
                <a:cxn ang="0">
                  <a:pos x="57" y="202"/>
                </a:cxn>
                <a:cxn ang="0">
                  <a:pos x="0" y="308"/>
                </a:cxn>
              </a:cxnLst>
              <a:rect l="0" t="0" r="r" b="b"/>
              <a:pathLst>
                <a:path w="195" h="308">
                  <a:moveTo>
                    <a:pt x="195" y="0"/>
                  </a:moveTo>
                  <a:cubicBezTo>
                    <a:pt x="180" y="44"/>
                    <a:pt x="136" y="104"/>
                    <a:pt x="98" y="129"/>
                  </a:cubicBezTo>
                  <a:cubicBezTo>
                    <a:pt x="89" y="156"/>
                    <a:pt x="57" y="202"/>
                    <a:pt x="57" y="202"/>
                  </a:cubicBezTo>
                  <a:cubicBezTo>
                    <a:pt x="47" y="233"/>
                    <a:pt x="0" y="279"/>
                    <a:pt x="0" y="30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  <p:sp>
          <p:nvSpPr>
            <p:cNvPr id="16488" name="Freeform 104"/>
            <p:cNvSpPr>
              <a:spLocks/>
            </p:cNvSpPr>
            <p:nvPr/>
          </p:nvSpPr>
          <p:spPr bwMode="auto">
            <a:xfrm>
              <a:off x="3164" y="2345"/>
              <a:ext cx="1306" cy="162"/>
            </a:xfrm>
            <a:custGeom>
              <a:avLst/>
              <a:gdLst/>
              <a:ahLst/>
              <a:cxnLst>
                <a:cxn ang="0">
                  <a:pos x="1306" y="0"/>
                </a:cxn>
                <a:cxn ang="0">
                  <a:pos x="900" y="48"/>
                </a:cxn>
                <a:cxn ang="0">
                  <a:pos x="0" y="162"/>
                </a:cxn>
                <a:cxn ang="0">
                  <a:pos x="284" y="137"/>
                </a:cxn>
                <a:cxn ang="0">
                  <a:pos x="973" y="121"/>
                </a:cxn>
              </a:cxnLst>
              <a:rect l="0" t="0" r="r" b="b"/>
              <a:pathLst>
                <a:path w="1306" h="162">
                  <a:moveTo>
                    <a:pt x="1306" y="0"/>
                  </a:moveTo>
                  <a:cubicBezTo>
                    <a:pt x="1180" y="42"/>
                    <a:pt x="1031" y="34"/>
                    <a:pt x="900" y="48"/>
                  </a:cubicBezTo>
                  <a:cubicBezTo>
                    <a:pt x="599" y="80"/>
                    <a:pt x="300" y="120"/>
                    <a:pt x="0" y="162"/>
                  </a:cubicBezTo>
                  <a:cubicBezTo>
                    <a:pt x="85" y="134"/>
                    <a:pt x="205" y="141"/>
                    <a:pt x="284" y="137"/>
                  </a:cubicBezTo>
                  <a:cubicBezTo>
                    <a:pt x="515" y="125"/>
                    <a:pt x="736" y="121"/>
                    <a:pt x="973" y="12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a-IR"/>
            </a:p>
          </p:txBody>
        </p:sp>
      </p:grpSp>
      <p:sp>
        <p:nvSpPr>
          <p:cNvPr id="16489" name="Line 105"/>
          <p:cNvSpPr>
            <a:spLocks noChangeShapeType="1"/>
          </p:cNvSpPr>
          <p:nvPr/>
        </p:nvSpPr>
        <p:spPr bwMode="auto">
          <a:xfrm>
            <a:off x="1258888" y="4076700"/>
            <a:ext cx="0" cy="136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16490" name="Line 106"/>
          <p:cNvSpPr>
            <a:spLocks noChangeShapeType="1"/>
          </p:cNvSpPr>
          <p:nvPr/>
        </p:nvSpPr>
        <p:spPr bwMode="auto">
          <a:xfrm>
            <a:off x="1619250" y="6092825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42" name="Oval 14"/>
          <p:cNvSpPr>
            <a:spLocks noChangeArrowheads="1"/>
          </p:cNvSpPr>
          <p:nvPr/>
        </p:nvSpPr>
        <p:spPr bwMode="auto">
          <a:xfrm>
            <a:off x="3046413" y="1654175"/>
            <a:ext cx="2808287" cy="2736850"/>
          </a:xfrm>
          <a:prstGeom prst="ellipse">
            <a:avLst/>
          </a:prstGeom>
          <a:solidFill>
            <a:schemeClr val="hlink"/>
          </a:solidFill>
          <a:ln w="57150" cmpd="thickThin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348038" y="2492375"/>
            <a:ext cx="2233612" cy="1152525"/>
            <a:chOff x="2109" y="1744"/>
            <a:chExt cx="1407" cy="726"/>
          </a:xfrm>
        </p:grpSpPr>
        <p:sp>
          <p:nvSpPr>
            <p:cNvPr id="99344" name="AutoShape 16"/>
            <p:cNvSpPr>
              <a:spLocks noChangeArrowheads="1"/>
            </p:cNvSpPr>
            <p:nvPr/>
          </p:nvSpPr>
          <p:spPr bwMode="auto">
            <a:xfrm>
              <a:off x="3062" y="1749"/>
              <a:ext cx="454" cy="713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20000"/>
                </a:lnSpc>
              </a:pPr>
              <a:r>
                <a:rPr lang="fa-IR" sz="1000">
                  <a:cs typeface="B Titr" pitchFamily="2" charset="-78"/>
                </a:rPr>
                <a:t>ساختمان </a:t>
              </a:r>
            </a:p>
            <a:p>
              <a:pPr>
                <a:lnSpc>
                  <a:spcPct val="120000"/>
                </a:lnSpc>
              </a:pPr>
              <a:r>
                <a:rPr lang="fa-IR" sz="1000">
                  <a:cs typeface="B Titr" pitchFamily="2" charset="-78"/>
                </a:rPr>
                <a:t>قريشي</a:t>
              </a:r>
            </a:p>
            <a:p>
              <a:endParaRPr lang="fa-IR" sz="1000">
                <a:cs typeface="B Titr" pitchFamily="2" charset="-78"/>
              </a:endParaRPr>
            </a:p>
            <a:p>
              <a:endParaRPr lang="en-US" sz="1000">
                <a:cs typeface="B Titr" pitchFamily="2" charset="-78"/>
              </a:endParaRPr>
            </a:p>
          </p:txBody>
        </p:sp>
        <p:sp>
          <p:nvSpPr>
            <p:cNvPr id="99345" name="AutoShape 17"/>
            <p:cNvSpPr>
              <a:spLocks noChangeArrowheads="1"/>
            </p:cNvSpPr>
            <p:nvPr/>
          </p:nvSpPr>
          <p:spPr bwMode="auto">
            <a:xfrm>
              <a:off x="2109" y="1744"/>
              <a:ext cx="927" cy="7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46" name="Text Box 18"/>
            <p:cNvSpPr txBox="1">
              <a:spLocks noChangeArrowheads="1"/>
            </p:cNvSpPr>
            <p:nvPr/>
          </p:nvSpPr>
          <p:spPr bwMode="auto">
            <a:xfrm>
              <a:off x="2530" y="1776"/>
              <a:ext cx="454" cy="6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ثبات : 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مسئول دفتر: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مدير و معاون: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كارشناس:</a:t>
              </a:r>
              <a:endParaRPr lang="en-US" sz="800" b="1">
                <a:cs typeface="B Titr" pitchFamily="2" charset="-78"/>
              </a:endParaRPr>
            </a:p>
          </p:txBody>
        </p:sp>
        <p:sp>
          <p:nvSpPr>
            <p:cNvPr id="99347" name="Rectangle 19"/>
            <p:cNvSpPr>
              <a:spLocks noChangeArrowheads="1"/>
            </p:cNvSpPr>
            <p:nvPr/>
          </p:nvSpPr>
          <p:spPr bwMode="auto">
            <a:xfrm>
              <a:off x="2201" y="1810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4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48" name="Rectangle 20"/>
            <p:cNvSpPr>
              <a:spLocks noChangeArrowheads="1"/>
            </p:cNvSpPr>
            <p:nvPr/>
          </p:nvSpPr>
          <p:spPr bwMode="auto">
            <a:xfrm>
              <a:off x="2200" y="195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4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49" name="Rectangle 21"/>
            <p:cNvSpPr>
              <a:spLocks noChangeArrowheads="1"/>
            </p:cNvSpPr>
            <p:nvPr/>
          </p:nvSpPr>
          <p:spPr bwMode="auto">
            <a:xfrm>
              <a:off x="2200" y="210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15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50" name="Rectangle 22"/>
            <p:cNvSpPr>
              <a:spLocks noChangeArrowheads="1"/>
            </p:cNvSpPr>
            <p:nvPr/>
          </p:nvSpPr>
          <p:spPr bwMode="auto">
            <a:xfrm>
              <a:off x="2200" y="226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77</a:t>
              </a:r>
              <a:endParaRPr lang="en-US" sz="1000">
                <a:cs typeface="B Titr" pitchFamily="2" charset="-78"/>
              </a:endParaRPr>
            </a:p>
          </p:txBody>
        </p:sp>
      </p:grpSp>
      <p:sp>
        <p:nvSpPr>
          <p:cNvPr id="99352" name="AutoShape 24"/>
          <p:cNvSpPr>
            <a:spLocks noChangeArrowheads="1"/>
          </p:cNvSpPr>
          <p:nvPr/>
        </p:nvSpPr>
        <p:spPr bwMode="auto">
          <a:xfrm>
            <a:off x="7740650" y="412750"/>
            <a:ext cx="720725" cy="113188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38100" cmpd="dbl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معاونت</a:t>
            </a:r>
          </a:p>
          <a:p>
            <a:r>
              <a:rPr lang="fa-IR" sz="1000">
                <a:cs typeface="B Titr" pitchFamily="2" charset="-78"/>
              </a:rPr>
              <a:t> بهداشتي </a:t>
            </a:r>
          </a:p>
          <a:p>
            <a:endParaRPr lang="en-US" sz="1000">
              <a:cs typeface="B Titr" pitchFamily="2" charset="-78"/>
            </a:endParaRPr>
          </a:p>
        </p:txBody>
      </p:sp>
      <p:sp>
        <p:nvSpPr>
          <p:cNvPr id="99353" name="AutoShape 25"/>
          <p:cNvSpPr>
            <a:spLocks noChangeArrowheads="1"/>
          </p:cNvSpPr>
          <p:nvPr/>
        </p:nvSpPr>
        <p:spPr bwMode="auto">
          <a:xfrm>
            <a:off x="6227763" y="404813"/>
            <a:ext cx="1471612" cy="1152525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38100" cmpd="dbl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6896100" y="455613"/>
            <a:ext cx="720725" cy="1033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55000"/>
              </a:lnSpc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ثبات : </a:t>
            </a:r>
          </a:p>
          <a:p>
            <a:pPr algn="r">
              <a:lnSpc>
                <a:spcPct val="155000"/>
              </a:lnSpc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مسئول دفتر:</a:t>
            </a:r>
          </a:p>
          <a:p>
            <a:pPr algn="r">
              <a:lnSpc>
                <a:spcPct val="155000"/>
              </a:lnSpc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مدير و معاون:</a:t>
            </a:r>
          </a:p>
          <a:p>
            <a:pPr algn="r">
              <a:lnSpc>
                <a:spcPct val="155000"/>
              </a:lnSpc>
              <a:spcBef>
                <a:spcPct val="50000"/>
              </a:spcBef>
            </a:pPr>
            <a:r>
              <a:rPr lang="fa-IR" sz="800" b="1">
                <a:cs typeface="B Titr" pitchFamily="2" charset="-78"/>
              </a:rPr>
              <a:t>كارشناس:</a:t>
            </a:r>
            <a:endParaRPr lang="en-US" sz="800" b="1">
              <a:cs typeface="B Titr" pitchFamily="2" charset="-78"/>
            </a:endParaRPr>
          </a:p>
        </p:txBody>
      </p:sp>
      <p:sp>
        <p:nvSpPr>
          <p:cNvPr id="99355" name="Rectangle 27"/>
          <p:cNvSpPr>
            <a:spLocks noChangeArrowheads="1"/>
          </p:cNvSpPr>
          <p:nvPr/>
        </p:nvSpPr>
        <p:spPr bwMode="auto">
          <a:xfrm>
            <a:off x="6373813" y="509588"/>
            <a:ext cx="431800" cy="19526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13</a:t>
            </a:r>
            <a:endParaRPr lang="en-US" sz="1000">
              <a:cs typeface="B Titr" pitchFamily="2" charset="-78"/>
            </a:endParaRPr>
          </a:p>
        </p:txBody>
      </p: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6372225" y="742950"/>
            <a:ext cx="431800" cy="195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3</a:t>
            </a:r>
            <a:endParaRPr lang="en-US" sz="1000">
              <a:cs typeface="B Titr" pitchFamily="2" charset="-78"/>
            </a:endParaRPr>
          </a:p>
        </p:txBody>
      </p:sp>
      <p:sp>
        <p:nvSpPr>
          <p:cNvPr id="99357" name="Rectangle 29"/>
          <p:cNvSpPr>
            <a:spLocks noChangeArrowheads="1"/>
          </p:cNvSpPr>
          <p:nvPr/>
        </p:nvSpPr>
        <p:spPr bwMode="auto">
          <a:xfrm>
            <a:off x="6372225" y="981075"/>
            <a:ext cx="431800" cy="195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14</a:t>
            </a:r>
            <a:endParaRPr lang="en-US" sz="1000">
              <a:cs typeface="B Titr" pitchFamily="2" charset="-78"/>
            </a:endParaRPr>
          </a:p>
        </p:txBody>
      </p:sp>
      <p:sp>
        <p:nvSpPr>
          <p:cNvPr id="99358" name="Rectangle 30"/>
          <p:cNvSpPr>
            <a:spLocks noChangeArrowheads="1"/>
          </p:cNvSpPr>
          <p:nvPr/>
        </p:nvSpPr>
        <p:spPr bwMode="auto">
          <a:xfrm>
            <a:off x="6372225" y="1235075"/>
            <a:ext cx="431800" cy="195263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fa-IR" sz="1000">
                <a:cs typeface="B Titr" pitchFamily="2" charset="-78"/>
              </a:rPr>
              <a:t>90</a:t>
            </a:r>
            <a:endParaRPr lang="en-US" sz="1000">
              <a:cs typeface="B Titr" pitchFamily="2" charset="-78"/>
            </a:endParaRP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6300788" y="4365625"/>
            <a:ext cx="2233612" cy="1152525"/>
            <a:chOff x="2109" y="1744"/>
            <a:chExt cx="1407" cy="726"/>
          </a:xfrm>
        </p:grpSpPr>
        <p:sp>
          <p:nvSpPr>
            <p:cNvPr id="99360" name="AutoShape 32"/>
            <p:cNvSpPr>
              <a:spLocks noChangeArrowheads="1"/>
            </p:cNvSpPr>
            <p:nvPr/>
          </p:nvSpPr>
          <p:spPr bwMode="auto">
            <a:xfrm>
              <a:off x="3062" y="1749"/>
              <a:ext cx="454" cy="713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معاونت </a:t>
              </a:r>
            </a:p>
            <a:p>
              <a:r>
                <a:rPr lang="fa-IR" sz="1000">
                  <a:cs typeface="B Titr" pitchFamily="2" charset="-78"/>
                </a:rPr>
                <a:t>دانشجويي</a:t>
              </a:r>
            </a:p>
            <a:p>
              <a:endParaRPr lang="en-US" sz="1000">
                <a:cs typeface="B Titr" pitchFamily="2" charset="-78"/>
              </a:endParaRPr>
            </a:p>
          </p:txBody>
        </p:sp>
        <p:sp>
          <p:nvSpPr>
            <p:cNvPr id="99361" name="AutoShape 33"/>
            <p:cNvSpPr>
              <a:spLocks noChangeArrowheads="1"/>
            </p:cNvSpPr>
            <p:nvPr/>
          </p:nvSpPr>
          <p:spPr bwMode="auto">
            <a:xfrm>
              <a:off x="2109" y="1744"/>
              <a:ext cx="927" cy="7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62" name="Text Box 34"/>
            <p:cNvSpPr txBox="1">
              <a:spLocks noChangeArrowheads="1"/>
            </p:cNvSpPr>
            <p:nvPr/>
          </p:nvSpPr>
          <p:spPr bwMode="auto">
            <a:xfrm>
              <a:off x="2530" y="1776"/>
              <a:ext cx="454" cy="6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ثبات : 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مسئول دفتر: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مدير و معاون: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كارشناس:</a:t>
              </a:r>
              <a:endParaRPr lang="en-US" sz="800" b="1">
                <a:cs typeface="B Titr" pitchFamily="2" charset="-78"/>
              </a:endParaRPr>
            </a:p>
          </p:txBody>
        </p:sp>
        <p:sp>
          <p:nvSpPr>
            <p:cNvPr id="99363" name="Rectangle 35"/>
            <p:cNvSpPr>
              <a:spLocks noChangeArrowheads="1"/>
            </p:cNvSpPr>
            <p:nvPr/>
          </p:nvSpPr>
          <p:spPr bwMode="auto">
            <a:xfrm>
              <a:off x="2201" y="1810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3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64" name="Rectangle 36"/>
            <p:cNvSpPr>
              <a:spLocks noChangeArrowheads="1"/>
            </p:cNvSpPr>
            <p:nvPr/>
          </p:nvSpPr>
          <p:spPr bwMode="auto">
            <a:xfrm>
              <a:off x="2200" y="195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1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65" name="Rectangle 37"/>
            <p:cNvSpPr>
              <a:spLocks noChangeArrowheads="1"/>
            </p:cNvSpPr>
            <p:nvPr/>
          </p:nvSpPr>
          <p:spPr bwMode="auto">
            <a:xfrm>
              <a:off x="2200" y="210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5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66" name="Rectangle 38"/>
            <p:cNvSpPr>
              <a:spLocks noChangeArrowheads="1"/>
            </p:cNvSpPr>
            <p:nvPr/>
          </p:nvSpPr>
          <p:spPr bwMode="auto">
            <a:xfrm>
              <a:off x="2200" y="226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29</a:t>
              </a:r>
              <a:endParaRPr lang="en-US" sz="1000">
                <a:cs typeface="B Titr" pitchFamily="2" charset="-78"/>
              </a:endParaRPr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323850" y="4365625"/>
            <a:ext cx="2233613" cy="1152525"/>
            <a:chOff x="2109" y="1744"/>
            <a:chExt cx="1407" cy="726"/>
          </a:xfrm>
        </p:grpSpPr>
        <p:sp>
          <p:nvSpPr>
            <p:cNvPr id="99368" name="AutoShape 40"/>
            <p:cNvSpPr>
              <a:spLocks noChangeArrowheads="1"/>
            </p:cNvSpPr>
            <p:nvPr/>
          </p:nvSpPr>
          <p:spPr bwMode="auto">
            <a:xfrm>
              <a:off x="3062" y="1749"/>
              <a:ext cx="454" cy="713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25000"/>
                </a:lnSpc>
              </a:pPr>
              <a:r>
                <a:rPr lang="fa-IR" sz="1000">
                  <a:cs typeface="B Titr" pitchFamily="2" charset="-78"/>
                </a:rPr>
                <a:t>معاونت  </a:t>
              </a:r>
            </a:p>
            <a:p>
              <a:pPr>
                <a:lnSpc>
                  <a:spcPct val="125000"/>
                </a:lnSpc>
              </a:pPr>
              <a:r>
                <a:rPr lang="fa-IR" sz="1000">
                  <a:cs typeface="B Titr" pitchFamily="2" charset="-78"/>
                </a:rPr>
                <a:t>پشتيباني </a:t>
              </a:r>
            </a:p>
            <a:p>
              <a:pPr>
                <a:lnSpc>
                  <a:spcPct val="125000"/>
                </a:lnSpc>
              </a:pPr>
              <a:r>
                <a:rPr lang="fa-IR" sz="1000">
                  <a:cs typeface="B Titr" pitchFamily="2" charset="-78"/>
                </a:rPr>
                <a:t>شماره 2</a:t>
              </a:r>
            </a:p>
            <a:p>
              <a:pPr>
                <a:lnSpc>
                  <a:spcPct val="125000"/>
                </a:lnSpc>
              </a:pPr>
              <a:endParaRPr lang="en-US" sz="1000">
                <a:cs typeface="B Titr" pitchFamily="2" charset="-78"/>
              </a:endParaRPr>
            </a:p>
          </p:txBody>
        </p:sp>
        <p:sp>
          <p:nvSpPr>
            <p:cNvPr id="99369" name="AutoShape 41"/>
            <p:cNvSpPr>
              <a:spLocks noChangeArrowheads="1"/>
            </p:cNvSpPr>
            <p:nvPr/>
          </p:nvSpPr>
          <p:spPr bwMode="auto">
            <a:xfrm>
              <a:off x="2109" y="1744"/>
              <a:ext cx="927" cy="7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70" name="Text Box 42"/>
            <p:cNvSpPr txBox="1">
              <a:spLocks noChangeArrowheads="1"/>
            </p:cNvSpPr>
            <p:nvPr/>
          </p:nvSpPr>
          <p:spPr bwMode="auto">
            <a:xfrm>
              <a:off x="2530" y="1776"/>
              <a:ext cx="454" cy="6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ثبات : 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مسئول دفتر: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مدير و معاون: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كارشناس:</a:t>
              </a:r>
              <a:endParaRPr lang="en-US" sz="800" b="1">
                <a:cs typeface="B Titr" pitchFamily="2" charset="-78"/>
              </a:endParaRPr>
            </a:p>
          </p:txBody>
        </p:sp>
        <p:sp>
          <p:nvSpPr>
            <p:cNvPr id="99371" name="Rectangle 43"/>
            <p:cNvSpPr>
              <a:spLocks noChangeArrowheads="1"/>
            </p:cNvSpPr>
            <p:nvPr/>
          </p:nvSpPr>
          <p:spPr bwMode="auto">
            <a:xfrm>
              <a:off x="2201" y="1810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8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72" name="Rectangle 44"/>
            <p:cNvSpPr>
              <a:spLocks noChangeArrowheads="1"/>
            </p:cNvSpPr>
            <p:nvPr/>
          </p:nvSpPr>
          <p:spPr bwMode="auto">
            <a:xfrm>
              <a:off x="2200" y="195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4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73" name="Rectangle 45"/>
            <p:cNvSpPr>
              <a:spLocks noChangeArrowheads="1"/>
            </p:cNvSpPr>
            <p:nvPr/>
          </p:nvSpPr>
          <p:spPr bwMode="auto">
            <a:xfrm>
              <a:off x="2200" y="210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5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74" name="Rectangle 46"/>
            <p:cNvSpPr>
              <a:spLocks noChangeArrowheads="1"/>
            </p:cNvSpPr>
            <p:nvPr/>
          </p:nvSpPr>
          <p:spPr bwMode="auto">
            <a:xfrm>
              <a:off x="2200" y="226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65</a:t>
              </a:r>
              <a:endParaRPr lang="en-US" sz="1000">
                <a:cs typeface="B Titr" pitchFamily="2" charset="-78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468313" y="476250"/>
            <a:ext cx="2233612" cy="1152525"/>
            <a:chOff x="2109" y="1744"/>
            <a:chExt cx="1407" cy="726"/>
          </a:xfrm>
        </p:grpSpPr>
        <p:sp>
          <p:nvSpPr>
            <p:cNvPr id="99376" name="AutoShape 48"/>
            <p:cNvSpPr>
              <a:spLocks noChangeArrowheads="1"/>
            </p:cNvSpPr>
            <p:nvPr/>
          </p:nvSpPr>
          <p:spPr bwMode="auto">
            <a:xfrm>
              <a:off x="3062" y="1749"/>
              <a:ext cx="454" cy="713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ساختمان</a:t>
              </a:r>
            </a:p>
            <a:p>
              <a:r>
                <a:rPr lang="fa-IR" sz="1000">
                  <a:cs typeface="B Titr" pitchFamily="2" charset="-78"/>
                </a:rPr>
                <a:t> ذيحسابي</a:t>
              </a:r>
            </a:p>
            <a:p>
              <a:endParaRPr lang="en-US" sz="1000">
                <a:cs typeface="B Titr" pitchFamily="2" charset="-78"/>
              </a:endParaRPr>
            </a:p>
          </p:txBody>
        </p:sp>
        <p:sp>
          <p:nvSpPr>
            <p:cNvPr id="99377" name="AutoShape 49"/>
            <p:cNvSpPr>
              <a:spLocks noChangeArrowheads="1"/>
            </p:cNvSpPr>
            <p:nvPr/>
          </p:nvSpPr>
          <p:spPr bwMode="auto">
            <a:xfrm>
              <a:off x="2109" y="1744"/>
              <a:ext cx="927" cy="7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78" name="Text Box 50"/>
            <p:cNvSpPr txBox="1">
              <a:spLocks noChangeArrowheads="1"/>
            </p:cNvSpPr>
            <p:nvPr/>
          </p:nvSpPr>
          <p:spPr bwMode="auto">
            <a:xfrm>
              <a:off x="2530" y="1776"/>
              <a:ext cx="454" cy="6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ثبات : 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مسئول دفتر: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مدير و معاون: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كارشناس:</a:t>
              </a:r>
              <a:endParaRPr lang="en-US" sz="800" b="1">
                <a:cs typeface="B Titr" pitchFamily="2" charset="-78"/>
              </a:endParaRPr>
            </a:p>
          </p:txBody>
        </p:sp>
        <p:sp>
          <p:nvSpPr>
            <p:cNvPr id="99379" name="Rectangle 51"/>
            <p:cNvSpPr>
              <a:spLocks noChangeArrowheads="1"/>
            </p:cNvSpPr>
            <p:nvPr/>
          </p:nvSpPr>
          <p:spPr bwMode="auto">
            <a:xfrm>
              <a:off x="2201" y="1810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10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80" name="Rectangle 52"/>
            <p:cNvSpPr>
              <a:spLocks noChangeArrowheads="1"/>
            </p:cNvSpPr>
            <p:nvPr/>
          </p:nvSpPr>
          <p:spPr bwMode="auto">
            <a:xfrm>
              <a:off x="2200" y="195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4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81" name="Rectangle 53"/>
            <p:cNvSpPr>
              <a:spLocks noChangeArrowheads="1"/>
            </p:cNvSpPr>
            <p:nvPr/>
          </p:nvSpPr>
          <p:spPr bwMode="auto">
            <a:xfrm>
              <a:off x="2200" y="210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8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82" name="Rectangle 54"/>
            <p:cNvSpPr>
              <a:spLocks noChangeArrowheads="1"/>
            </p:cNvSpPr>
            <p:nvPr/>
          </p:nvSpPr>
          <p:spPr bwMode="auto">
            <a:xfrm>
              <a:off x="2200" y="226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108</a:t>
              </a:r>
              <a:endParaRPr lang="en-US" sz="1000">
                <a:cs typeface="B Titr" pitchFamily="2" charset="-78"/>
              </a:endParaRPr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3417888" y="5373688"/>
            <a:ext cx="2233612" cy="1152525"/>
            <a:chOff x="2109" y="1744"/>
            <a:chExt cx="1407" cy="726"/>
          </a:xfrm>
        </p:grpSpPr>
        <p:sp>
          <p:nvSpPr>
            <p:cNvPr id="99384" name="AutoShape 56"/>
            <p:cNvSpPr>
              <a:spLocks noChangeArrowheads="1"/>
            </p:cNvSpPr>
            <p:nvPr/>
          </p:nvSpPr>
          <p:spPr bwMode="auto">
            <a:xfrm>
              <a:off x="3062" y="1749"/>
              <a:ext cx="454" cy="713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معاونت</a:t>
              </a:r>
            </a:p>
            <a:p>
              <a:r>
                <a:rPr lang="fa-IR" sz="1000">
                  <a:cs typeface="B Titr" pitchFamily="2" charset="-78"/>
                </a:rPr>
                <a:t> درمان </a:t>
              </a:r>
            </a:p>
            <a:p>
              <a:endParaRPr lang="en-US" sz="1000">
                <a:cs typeface="B Titr" pitchFamily="2" charset="-78"/>
              </a:endParaRPr>
            </a:p>
          </p:txBody>
        </p:sp>
        <p:sp>
          <p:nvSpPr>
            <p:cNvPr id="99385" name="AutoShape 57"/>
            <p:cNvSpPr>
              <a:spLocks noChangeArrowheads="1"/>
            </p:cNvSpPr>
            <p:nvPr/>
          </p:nvSpPr>
          <p:spPr bwMode="auto">
            <a:xfrm>
              <a:off x="2109" y="1744"/>
              <a:ext cx="927" cy="72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38100" cmpd="dbl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a-IR"/>
            </a:p>
          </p:txBody>
        </p:sp>
        <p:sp>
          <p:nvSpPr>
            <p:cNvPr id="99386" name="Text Box 58"/>
            <p:cNvSpPr txBox="1">
              <a:spLocks noChangeArrowheads="1"/>
            </p:cNvSpPr>
            <p:nvPr/>
          </p:nvSpPr>
          <p:spPr bwMode="auto">
            <a:xfrm>
              <a:off x="2530" y="1776"/>
              <a:ext cx="454" cy="65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ثبات : 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مسئول دفتر: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مدير و معاون:</a:t>
              </a:r>
            </a:p>
            <a:p>
              <a:pPr algn="r">
                <a:lnSpc>
                  <a:spcPct val="155000"/>
                </a:lnSpc>
                <a:spcBef>
                  <a:spcPct val="50000"/>
                </a:spcBef>
              </a:pPr>
              <a:r>
                <a:rPr lang="fa-IR" sz="800" b="1">
                  <a:cs typeface="B Titr" pitchFamily="2" charset="-78"/>
                </a:rPr>
                <a:t>كارشناس:</a:t>
              </a:r>
              <a:endParaRPr lang="en-US" sz="800" b="1">
                <a:cs typeface="B Titr" pitchFamily="2" charset="-78"/>
              </a:endParaRPr>
            </a:p>
          </p:txBody>
        </p:sp>
        <p:sp>
          <p:nvSpPr>
            <p:cNvPr id="99387" name="Rectangle 59"/>
            <p:cNvSpPr>
              <a:spLocks noChangeArrowheads="1"/>
            </p:cNvSpPr>
            <p:nvPr/>
          </p:nvSpPr>
          <p:spPr bwMode="auto">
            <a:xfrm>
              <a:off x="2201" y="1810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4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88" name="Rectangle 60"/>
            <p:cNvSpPr>
              <a:spLocks noChangeArrowheads="1"/>
            </p:cNvSpPr>
            <p:nvPr/>
          </p:nvSpPr>
          <p:spPr bwMode="auto">
            <a:xfrm>
              <a:off x="2200" y="195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8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89" name="Rectangle 61"/>
            <p:cNvSpPr>
              <a:spLocks noChangeArrowheads="1"/>
            </p:cNvSpPr>
            <p:nvPr/>
          </p:nvSpPr>
          <p:spPr bwMode="auto">
            <a:xfrm>
              <a:off x="2200" y="210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6</a:t>
              </a:r>
              <a:endParaRPr lang="en-US" sz="1000">
                <a:cs typeface="B Titr" pitchFamily="2" charset="-78"/>
              </a:endParaRPr>
            </a:p>
          </p:txBody>
        </p:sp>
        <p:sp>
          <p:nvSpPr>
            <p:cNvPr id="99390" name="Rectangle 62"/>
            <p:cNvSpPr>
              <a:spLocks noChangeArrowheads="1"/>
            </p:cNvSpPr>
            <p:nvPr/>
          </p:nvSpPr>
          <p:spPr bwMode="auto">
            <a:xfrm>
              <a:off x="2200" y="2267"/>
              <a:ext cx="272" cy="123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fa-IR" sz="1000">
                  <a:cs typeface="B Titr" pitchFamily="2" charset="-78"/>
                </a:rPr>
                <a:t>90</a:t>
              </a:r>
              <a:endParaRPr lang="en-US" sz="1000">
                <a:cs typeface="B Titr" pitchFamily="2" charset="-78"/>
              </a:endParaRPr>
            </a:p>
          </p:txBody>
        </p:sp>
      </p:grpSp>
      <p:sp>
        <p:nvSpPr>
          <p:cNvPr id="99391" name="Line 63"/>
          <p:cNvSpPr>
            <a:spLocks noChangeShapeType="1"/>
          </p:cNvSpPr>
          <p:nvPr/>
        </p:nvSpPr>
        <p:spPr bwMode="auto">
          <a:xfrm flipV="1">
            <a:off x="5508625" y="1484313"/>
            <a:ext cx="719138" cy="5048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99392" name="Line 64"/>
          <p:cNvSpPr>
            <a:spLocks noChangeShapeType="1"/>
          </p:cNvSpPr>
          <p:nvPr/>
        </p:nvSpPr>
        <p:spPr bwMode="auto">
          <a:xfrm flipH="1" flipV="1">
            <a:off x="2700338" y="1628775"/>
            <a:ext cx="647700" cy="4333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99393" name="Line 65"/>
          <p:cNvSpPr>
            <a:spLocks noChangeShapeType="1"/>
          </p:cNvSpPr>
          <p:nvPr/>
        </p:nvSpPr>
        <p:spPr bwMode="auto">
          <a:xfrm>
            <a:off x="5508625" y="4005263"/>
            <a:ext cx="792163" cy="43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99394" name="Line 66"/>
          <p:cNvSpPr>
            <a:spLocks noChangeShapeType="1"/>
          </p:cNvSpPr>
          <p:nvPr/>
        </p:nvSpPr>
        <p:spPr bwMode="auto">
          <a:xfrm flipH="1">
            <a:off x="2555875" y="3789363"/>
            <a:ext cx="647700" cy="5762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99395" name="Line 67"/>
          <p:cNvSpPr>
            <a:spLocks noChangeShapeType="1"/>
          </p:cNvSpPr>
          <p:nvPr/>
        </p:nvSpPr>
        <p:spPr bwMode="auto">
          <a:xfrm>
            <a:off x="4356100" y="4437063"/>
            <a:ext cx="0" cy="86201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a-IR"/>
          </a:p>
        </p:txBody>
      </p:sp>
      <p:sp>
        <p:nvSpPr>
          <p:cNvPr id="99396" name="Text Box 68"/>
          <p:cNvSpPr txBox="1">
            <a:spLocks noChangeArrowheads="1"/>
          </p:cNvSpPr>
          <p:nvPr/>
        </p:nvSpPr>
        <p:spPr bwMode="auto">
          <a:xfrm rot="-2694543">
            <a:off x="2195513" y="3716338"/>
            <a:ext cx="108108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1000">
                <a:cs typeface="B Titr" pitchFamily="2" charset="-78"/>
              </a:rPr>
              <a:t>فيبر نوري</a:t>
            </a:r>
            <a:endParaRPr lang="en-US" sz="1000">
              <a:cs typeface="B Titr" pitchFamily="2" charset="-78"/>
            </a:endParaRPr>
          </a:p>
        </p:txBody>
      </p:sp>
      <p:sp>
        <p:nvSpPr>
          <p:cNvPr id="99397" name="Text Box 69"/>
          <p:cNvSpPr txBox="1">
            <a:spLocks noChangeArrowheads="1"/>
          </p:cNvSpPr>
          <p:nvPr/>
        </p:nvSpPr>
        <p:spPr bwMode="auto">
          <a:xfrm rot="-2249312">
            <a:off x="5148263" y="1484313"/>
            <a:ext cx="108108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1000">
                <a:cs typeface="B Titr" pitchFamily="2" charset="-78"/>
              </a:rPr>
              <a:t>بي سيم </a:t>
            </a:r>
            <a:r>
              <a:rPr lang="en-US" sz="1000">
                <a:cs typeface="B Titr" pitchFamily="2" charset="-78"/>
              </a:rPr>
              <a:t>4MB</a:t>
            </a:r>
          </a:p>
        </p:txBody>
      </p:sp>
      <p:sp>
        <p:nvSpPr>
          <p:cNvPr id="99398" name="Text Box 70"/>
          <p:cNvSpPr txBox="1">
            <a:spLocks noChangeArrowheads="1"/>
          </p:cNvSpPr>
          <p:nvPr/>
        </p:nvSpPr>
        <p:spPr bwMode="auto">
          <a:xfrm rot="1808275">
            <a:off x="2606675" y="1557338"/>
            <a:ext cx="108108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1000">
                <a:cs typeface="B Titr" pitchFamily="2" charset="-78"/>
              </a:rPr>
              <a:t>بي سيم </a:t>
            </a:r>
            <a:r>
              <a:rPr lang="en-US" sz="1000">
                <a:cs typeface="B Titr" pitchFamily="2" charset="-78"/>
              </a:rPr>
              <a:t>4MB</a:t>
            </a:r>
          </a:p>
        </p:txBody>
      </p:sp>
      <p:sp>
        <p:nvSpPr>
          <p:cNvPr id="99399" name="Text Box 71"/>
          <p:cNvSpPr txBox="1">
            <a:spLocks noChangeArrowheads="1"/>
          </p:cNvSpPr>
          <p:nvPr/>
        </p:nvSpPr>
        <p:spPr bwMode="auto">
          <a:xfrm rot="1485844">
            <a:off x="5384800" y="3963988"/>
            <a:ext cx="108108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1000">
                <a:cs typeface="B Titr" pitchFamily="2" charset="-78"/>
              </a:rPr>
              <a:t>بي سيم </a:t>
            </a:r>
            <a:r>
              <a:rPr lang="en-US" sz="1000">
                <a:cs typeface="B Titr" pitchFamily="2" charset="-78"/>
              </a:rPr>
              <a:t>4MB</a:t>
            </a:r>
          </a:p>
        </p:txBody>
      </p:sp>
      <p:sp>
        <p:nvSpPr>
          <p:cNvPr id="99400" name="Text Box 72"/>
          <p:cNvSpPr txBox="1">
            <a:spLocks noChangeArrowheads="1"/>
          </p:cNvSpPr>
          <p:nvPr/>
        </p:nvSpPr>
        <p:spPr bwMode="auto">
          <a:xfrm rot="16200000">
            <a:off x="3577432" y="4723606"/>
            <a:ext cx="108108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</a:pPr>
            <a:r>
              <a:rPr lang="fa-IR" sz="1000">
                <a:cs typeface="B Titr" pitchFamily="2" charset="-78"/>
              </a:rPr>
              <a:t>بي سيم </a:t>
            </a:r>
            <a:r>
              <a:rPr lang="en-US" sz="1000">
                <a:cs typeface="B Titr" pitchFamily="2" charset="-78"/>
              </a:rPr>
              <a:t>4MB</a:t>
            </a:r>
          </a:p>
        </p:txBody>
      </p:sp>
      <p:sp>
        <p:nvSpPr>
          <p:cNvPr id="99406" name="AutoShape 78"/>
          <p:cNvSpPr>
            <a:spLocks noChangeArrowheads="1"/>
          </p:cNvSpPr>
          <p:nvPr/>
        </p:nvSpPr>
        <p:spPr bwMode="auto">
          <a:xfrm>
            <a:off x="3421063" y="188913"/>
            <a:ext cx="2303462" cy="574675"/>
          </a:xfrm>
          <a:prstGeom prst="wedgeRoundRectCallout">
            <a:avLst>
              <a:gd name="adj1" fmla="val 241"/>
              <a:gd name="adj2" fmla="val 138676"/>
              <a:gd name="adj3" fmla="val 16667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 anchorCtr="1">
            <a:flatTx/>
          </a:bodyPr>
          <a:lstStyle/>
          <a:p>
            <a:pPr>
              <a:lnSpc>
                <a:spcPct val="65000"/>
              </a:lnSpc>
            </a:pPr>
            <a:r>
              <a:rPr lang="fa-IR" sz="2000">
                <a:effectLst>
                  <a:outerShdw blurRad="38100" dist="38100" dir="2700000" algn="tl">
                    <a:srgbClr val="FFFFFF"/>
                  </a:outerShdw>
                </a:effectLst>
                <a:cs typeface="B Titr" pitchFamily="2" charset="-78"/>
              </a:rPr>
              <a:t>فاز يك و دو</a:t>
            </a: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  <a:cs typeface="B Titr" pitchFamily="2" charset="-78"/>
            </a:endParaRPr>
          </a:p>
        </p:txBody>
      </p:sp>
      <p:sp>
        <p:nvSpPr>
          <p:cNvPr id="99407" name="Text Box 79"/>
          <p:cNvSpPr txBox="1">
            <a:spLocks noChangeArrowheads="1"/>
          </p:cNvSpPr>
          <p:nvPr/>
        </p:nvSpPr>
        <p:spPr bwMode="auto">
          <a:xfrm>
            <a:off x="179388" y="6237288"/>
            <a:ext cx="936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cs typeface="B Titr" pitchFamily="2" charset="-78"/>
              </a:rPr>
              <a:t>(</a:t>
            </a:r>
            <a:r>
              <a:rPr lang="fa-IR">
                <a:cs typeface="B Titr" pitchFamily="2" charset="-78"/>
              </a:rPr>
              <a:t>23</a:t>
            </a:r>
            <a:r>
              <a:rPr lang="en-US">
                <a:cs typeface="B Titr" pitchFamily="2" charset="-78"/>
              </a:rPr>
              <a:t>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4" name="Rectangle 14"/>
          <p:cNvSpPr>
            <a:spLocks noGrp="1" noChangeArrowheads="1"/>
          </p:cNvSpPr>
          <p:nvPr>
            <p:ph type="title"/>
          </p:nvPr>
        </p:nvSpPr>
        <p:spPr>
          <a:xfrm>
            <a:off x="194897" y="228600"/>
            <a:ext cx="8015654" cy="609600"/>
          </a:xfrm>
        </p:spPr>
        <p:txBody>
          <a:bodyPr/>
          <a:lstStyle/>
          <a:p>
            <a:r>
              <a:rPr lang="fa-IR" sz="1000">
                <a:cs typeface="B Homa" pitchFamily="2" charset="-78"/>
              </a:rPr>
              <a:t>كارگاه مكاتبات داري</a:t>
            </a:r>
            <a:endParaRPr lang="en-US" sz="1000">
              <a:cs typeface="B Homa" pitchFamily="2" charset="-78"/>
            </a:endParaRPr>
          </a:p>
        </p:txBody>
      </p:sp>
      <p:graphicFrame>
        <p:nvGraphicFramePr>
          <p:cNvPr id="5137" name="Organization Chart 17"/>
          <p:cNvGraphicFramePr>
            <a:graphicFrameLocks/>
          </p:cNvGraphicFramePr>
          <p:nvPr>
            <p:ph type="dgm" idx="1"/>
          </p:nvPr>
        </p:nvGraphicFramePr>
        <p:xfrm>
          <a:off x="609600" y="1676400"/>
          <a:ext cx="7924800" cy="4554538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194897" y="228601"/>
            <a:ext cx="8015654" cy="206375"/>
          </a:xfrm>
        </p:spPr>
        <p:txBody>
          <a:bodyPr>
            <a:normAutofit fontScale="90000"/>
          </a:bodyPr>
          <a:lstStyle/>
          <a:p>
            <a:r>
              <a:rPr lang="fa-IR" sz="1600">
                <a:cs typeface="B Homa" pitchFamily="2" charset="-78"/>
              </a:rPr>
              <a:t>كارگاه مكاتبات اداري</a:t>
            </a:r>
            <a:endParaRPr lang="en-US" sz="1600">
              <a:cs typeface="B Homa" pitchFamily="2" charset="-78"/>
            </a:endParaRPr>
          </a:p>
        </p:txBody>
      </p:sp>
      <p:graphicFrame>
        <p:nvGraphicFramePr>
          <p:cNvPr id="10249" name="Organization Chart 9"/>
          <p:cNvGraphicFramePr>
            <a:graphicFrameLocks/>
          </p:cNvGraphicFramePr>
          <p:nvPr>
            <p:ph type="dgm" idx="1"/>
          </p:nvPr>
        </p:nvGraphicFramePr>
        <p:xfrm>
          <a:off x="609600" y="1614488"/>
          <a:ext cx="7924800" cy="438785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نام خداوند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نشان سازمان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مشخصات دفتري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فرستنده و گيرنده و موضوع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آغاز نامه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متن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امضا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رونوشت</a:t>
            </a:r>
          </a:p>
          <a:p>
            <a:pPr algn="r" rtl="1">
              <a:lnSpc>
                <a:spcPct val="90000"/>
              </a:lnSpc>
            </a:pPr>
            <a:r>
              <a:rPr lang="fa-IR" sz="2800">
                <a:cs typeface="B Homa" pitchFamily="2" charset="-78"/>
              </a:rPr>
              <a:t>نشاني اداره ...</a:t>
            </a:r>
            <a:endParaRPr lang="en-US" sz="2800">
              <a:cs typeface="B Homa" pitchFamily="2" charset="-78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اجزاي نامه هاي اداري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09600" y="1600200"/>
            <a:ext cx="3890597" cy="4419600"/>
          </a:xfrm>
        </p:spPr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به استحضار مي رساند 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   به عرض مي رساند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	خواهشمند است 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	ارسال مي شود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	تقديم مي گردد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ابلاغ مي شود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	دستور فرماييد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cs typeface="B Homa" pitchFamily="2" charset="-78"/>
              </a:rPr>
              <a:t>	انتظار مي رود</a:t>
            </a:r>
            <a:endParaRPr lang="en-US">
              <a:cs typeface="B Homa" pitchFamily="2" charset="-78"/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6736" y="1600200"/>
            <a:ext cx="3887665" cy="4419600"/>
          </a:xfrm>
        </p:spPr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از رده هاي پايين به بالا</a:t>
            </a:r>
          </a:p>
          <a:p>
            <a:pPr algn="r" rtl="1">
              <a:buFont typeface="Wingdings" pitchFamily="2" charset="2"/>
              <a:buNone/>
            </a:pPr>
            <a:endParaRPr lang="fa-IR">
              <a:cs typeface="B Homa" pitchFamily="2" charset="-78"/>
            </a:endParaRPr>
          </a:p>
          <a:p>
            <a:pPr algn="r" rtl="1"/>
            <a:endParaRPr lang="fa-IR">
              <a:cs typeface="B Homa" pitchFamily="2" charset="-78"/>
            </a:endParaRPr>
          </a:p>
          <a:p>
            <a:pPr algn="r" rtl="1"/>
            <a:endParaRPr lang="fa-IR">
              <a:cs typeface="B Homa" pitchFamily="2" charset="-78"/>
            </a:endParaRPr>
          </a:p>
          <a:p>
            <a:pPr algn="r" rtl="1"/>
            <a:endParaRPr lang="fa-IR">
              <a:cs typeface="B Homa" pitchFamily="2" charset="-78"/>
            </a:endParaRPr>
          </a:p>
          <a:p>
            <a:pPr algn="r" rtl="1"/>
            <a:r>
              <a:rPr lang="fa-IR">
                <a:cs typeface="B Homa" pitchFamily="2" charset="-78"/>
              </a:rPr>
              <a:t>از رده هاي بالا به پايين</a:t>
            </a:r>
            <a:endParaRPr lang="en-US">
              <a:cs typeface="B Homa" pitchFamily="2" charset="-78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آغاز نامه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09600" y="1600200"/>
            <a:ext cx="3890597" cy="4419600"/>
          </a:xfrm>
        </p:spPr>
        <p:txBody>
          <a:bodyPr/>
          <a:lstStyle/>
          <a:p>
            <a:pPr algn="r" rtl="1"/>
            <a:r>
              <a:rPr lang="fa-IR" sz="2000">
                <a:cs typeface="B Homa" pitchFamily="2" charset="-78"/>
              </a:rPr>
              <a:t>خواهشمند است اعلام نظر فرماييد</a:t>
            </a:r>
          </a:p>
          <a:p>
            <a:pPr algn="r" rtl="1">
              <a:buFont typeface="Wingdings" pitchFamily="2" charset="2"/>
              <a:buNone/>
            </a:pPr>
            <a:r>
              <a:rPr lang="fa-IR" sz="2000">
                <a:cs typeface="B Homa" pitchFamily="2" charset="-78"/>
              </a:rPr>
              <a:t>       اعلام مي شود</a:t>
            </a:r>
          </a:p>
          <a:p>
            <a:pPr algn="r" rtl="1">
              <a:buFont typeface="Wingdings" pitchFamily="2" charset="2"/>
              <a:buNone/>
            </a:pPr>
            <a:r>
              <a:rPr lang="fa-IR" sz="2000">
                <a:cs typeface="B Homa" pitchFamily="2" charset="-78"/>
              </a:rPr>
              <a:t>	 ارسال مي گردد</a:t>
            </a:r>
            <a:endParaRPr lang="en-US" sz="2000">
              <a:cs typeface="B Homa" pitchFamily="2" charset="-78"/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6736" y="1600200"/>
            <a:ext cx="3887665" cy="4419600"/>
          </a:xfrm>
        </p:spPr>
        <p:txBody>
          <a:bodyPr/>
          <a:lstStyle/>
          <a:p>
            <a:pPr algn="r" rtl="1"/>
            <a:r>
              <a:rPr lang="fa-IR">
                <a:cs typeface="B Homa" pitchFamily="2" charset="-78"/>
              </a:rPr>
              <a:t>رده هاي هم سطح </a:t>
            </a:r>
            <a:endParaRPr lang="en-US">
              <a:cs typeface="B Homa" pitchFamily="2" charset="-78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>
                <a:cs typeface="B Farnaz" pitchFamily="2" charset="-78"/>
              </a:rPr>
              <a:t>آغاز نامه (ادامه) :</a:t>
            </a:r>
            <a:endParaRPr lang="en-US">
              <a:cs typeface="B Farnaz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1863</Words>
  <Application>Microsoft Office PowerPoint</Application>
  <PresentationFormat>On-screen Show (4:3)</PresentationFormat>
  <Paragraphs>466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Concourse</vt:lpstr>
      <vt:lpstr>Slide 1</vt:lpstr>
      <vt:lpstr>تدوین نامه های اداری و تدوین گزارش نویسی یکی از ضروریات هر کاری هر فردی می باشد که مشغول به کار می باشد. شرکت پایدار اقدام به طراحی و تولید دوره آموزش مجازی آیین نگارش و مکاتبات اداری نموده است.</vt:lpstr>
      <vt:lpstr>انواع نوشته :</vt:lpstr>
      <vt:lpstr>انواع مكاتبات اداري :</vt:lpstr>
      <vt:lpstr>كارگاه مكاتبات داري</vt:lpstr>
      <vt:lpstr>كارگاه مكاتبات اداري</vt:lpstr>
      <vt:lpstr>اجزاي نامه هاي اداري :</vt:lpstr>
      <vt:lpstr>آغاز نامه :</vt:lpstr>
      <vt:lpstr>آغاز نامه (ادامه) :</vt:lpstr>
      <vt:lpstr>اجزاي متن نامه :</vt:lpstr>
      <vt:lpstr>نكته 1:</vt:lpstr>
      <vt:lpstr>نكته 2 :</vt:lpstr>
      <vt:lpstr>نكته 3 :</vt:lpstr>
      <vt:lpstr>توجه ( رونوشت ) :</vt:lpstr>
      <vt:lpstr>نامه نگاري افراد به سازمان ها :</vt:lpstr>
      <vt:lpstr>مراحل تهيه نامه اداري :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تدوین نامه های اداری و تدوین گزارش نویسی یکی از ضروریات هر فردی می باشد که مشغول به کار می باشد. شرکت پایدار اقدام به طراحی و تولید دوره آموزش مجازی آیین نگارش و مکاتبات اداری نموده است.</dc:title>
  <dc:creator>marzi</dc:creator>
  <cp:lastModifiedBy>PEYMAN</cp:lastModifiedBy>
  <cp:revision>5</cp:revision>
  <dcterms:created xsi:type="dcterms:W3CDTF">2006-08-16T00:00:00Z</dcterms:created>
  <dcterms:modified xsi:type="dcterms:W3CDTF">2017-06-07T08:21:08Z</dcterms:modified>
</cp:coreProperties>
</file>