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64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A375B0A-13C0-43CA-9483-D09C82DB3D47}" type="datetimeFigureOut">
              <a:rPr lang="fa-IR" smtClean="0"/>
              <a:t>09/18/1438</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8DE26BF-3B1A-4085-9D0C-24522DB2D1A5}" type="slidenum">
              <a:rPr lang="fa-IR" smtClean="0"/>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4EB4C4-BBD6-4EFC-9C7D-E02D3DC9B9D5}" type="slidenum">
              <a:rPr lang="es-ES" smtClean="0"/>
              <a:pPr fontAlgn="base">
                <a:spcBef>
                  <a:spcPct val="0"/>
                </a:spcBef>
                <a:spcAft>
                  <a:spcPct val="0"/>
                </a:spcAft>
                <a:defRPr/>
              </a:pPr>
              <a:t>1</a:t>
            </a:fld>
            <a:endParaRPr lang="es-ES" smtClean="0"/>
          </a:p>
        </p:txBody>
      </p:sp>
      <p:sp>
        <p:nvSpPr>
          <p:cNvPr id="1249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4932" name="Rectangle 3"/>
          <p:cNvSpPr>
            <a:spLocks noGrp="1" noChangeArrowheads="1"/>
          </p:cNvSpPr>
          <p:nvPr>
            <p:ph type="body" idx="1"/>
          </p:nvPr>
        </p:nvSpPr>
        <p:spPr bwMode="auto">
          <a:noFill/>
        </p:spPr>
        <p:txBody>
          <a:bodyPr/>
          <a:lstStyle/>
          <a:p>
            <a:pPr eaLnBrk="1" hangingPunct="1">
              <a:spcBef>
                <a:spcPct val="0"/>
              </a:spcBef>
            </a:pPr>
            <a:endParaRPr lang="fa-I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3549D1-1A19-4822-A7C9-ECE496C0DF75}" type="slidenum">
              <a:rPr lang="fa-IR" smtClean="0">
                <a:ea typeface="Majalla UI"/>
              </a:rPr>
              <a:pPr fontAlgn="base">
                <a:spcBef>
                  <a:spcPct val="0"/>
                </a:spcBef>
                <a:spcAft>
                  <a:spcPct val="0"/>
                </a:spcAft>
                <a:defRPr/>
              </a:pPr>
              <a:t>21</a:t>
            </a:fld>
            <a:endParaRPr lang="fa-IR" smtClean="0">
              <a:ea typeface="Majalla U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p:spPr>
      </p:sp>
      <p:sp>
        <p:nvSpPr>
          <p:cNvPr id="13517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500C2A-3403-47B3-8B68-CE1046F98BE5}" type="slidenum">
              <a:rPr lang="fa-IR" smtClean="0">
                <a:ea typeface="Majalla UI"/>
              </a:rPr>
              <a:pPr fontAlgn="base">
                <a:spcBef>
                  <a:spcPct val="0"/>
                </a:spcBef>
                <a:spcAft>
                  <a:spcPct val="0"/>
                </a:spcAft>
                <a:defRPr/>
              </a:pPr>
              <a:t>22</a:t>
            </a:fld>
            <a:endParaRPr lang="fa-IR" smtClean="0">
              <a:ea typeface="Majalla U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0E6310-781D-4745-A5A6-E7AE7CAB75A0}" type="slidenum">
              <a:rPr lang="fa-IR" smtClean="0">
                <a:ea typeface="Majalla UI"/>
              </a:rPr>
              <a:pPr fontAlgn="base">
                <a:spcBef>
                  <a:spcPct val="0"/>
                </a:spcBef>
                <a:spcAft>
                  <a:spcPct val="0"/>
                </a:spcAft>
                <a:defRPr/>
              </a:pPr>
              <a:t>23</a:t>
            </a:fld>
            <a:endParaRPr lang="fa-IR" smtClean="0">
              <a:ea typeface="Majalla U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08329164-CAD0-4763-AD4C-0E5366D7FC97}" type="slidenum">
              <a:rPr lang="fa-IR" smtClean="0"/>
              <a:pPr>
                <a:defRPr/>
              </a:pPr>
              <a:t>24</a:t>
            </a:fld>
            <a:endParaRPr lang="fa-I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69C1EF-C595-4DC4-A121-002680995E56}" type="slidenum">
              <a:rPr lang="fa-IR" smtClean="0">
                <a:ea typeface="Majalla UI"/>
              </a:rPr>
              <a:pPr fontAlgn="base">
                <a:spcBef>
                  <a:spcPct val="0"/>
                </a:spcBef>
                <a:spcAft>
                  <a:spcPct val="0"/>
                </a:spcAft>
                <a:defRPr/>
              </a:pPr>
              <a:t>29</a:t>
            </a:fld>
            <a:endParaRPr lang="fa-IR" smtClean="0">
              <a:ea typeface="Majalla U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6C91B032-129A-4ED4-8567-6D9E7A06E774}" type="slidenum">
              <a:rPr lang="fa-IR" smtClean="0"/>
              <a:pPr>
                <a:defRPr/>
              </a:pPr>
              <a:t>32</a:t>
            </a:fld>
            <a:endParaRPr lang="fa-I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F693F187-E1E3-4DC3-B144-7950F23E62A1}" type="slidenum">
              <a:rPr lang="fa-IR" smtClean="0"/>
              <a:pPr>
                <a:defRPr/>
              </a:pPr>
              <a:t>33</a:t>
            </a:fld>
            <a:endParaRPr lang="fa-I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371FAD60-3C3A-4B69-AF76-A2980009F589}" type="slidenum">
              <a:rPr lang="fa-IR" smtClean="0"/>
              <a:pPr>
                <a:defRPr/>
              </a:pPr>
              <a:t>37</a:t>
            </a:fld>
            <a:endParaRPr lang="fa-I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233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54B0B9C7-C87C-408F-8B6F-D4EED276557C}" type="slidenum">
              <a:rPr lang="fa-IR" smtClean="0"/>
              <a:pPr>
                <a:defRPr/>
              </a:pPr>
              <a:t>39</a:t>
            </a:fld>
            <a:endParaRPr lang="fa-I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14336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F1BDDC-3C07-4B5F-9FFF-462F7F91D030}" type="slidenum">
              <a:rPr lang="fa-IR" smtClean="0">
                <a:ea typeface="Majalla UI"/>
              </a:rPr>
              <a:pPr fontAlgn="base">
                <a:spcBef>
                  <a:spcPct val="0"/>
                </a:spcBef>
                <a:spcAft>
                  <a:spcPct val="0"/>
                </a:spcAft>
                <a:defRPr/>
              </a:pPr>
              <a:t>40</a:t>
            </a:fld>
            <a:endParaRPr lang="fa-IR" smtClean="0">
              <a:ea typeface="Majalla U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A7A382-5CAD-450C-8C23-1836EFA86D99}" type="slidenum">
              <a:rPr lang="fa-IR" smtClean="0">
                <a:ea typeface="Majalla UI"/>
              </a:rPr>
              <a:pPr fontAlgn="base">
                <a:spcBef>
                  <a:spcPct val="0"/>
                </a:spcBef>
                <a:spcAft>
                  <a:spcPct val="0"/>
                </a:spcAft>
                <a:defRPr/>
              </a:pPr>
              <a:t>6</a:t>
            </a:fld>
            <a:endParaRPr lang="fa-IR" smtClean="0">
              <a:ea typeface="Majalla U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67BCE8-089C-4210-9D39-57CD91B0DF52}" type="slidenum">
              <a:rPr lang="fa-IR" smtClean="0">
                <a:ea typeface="Majalla UI"/>
              </a:rPr>
              <a:pPr fontAlgn="base">
                <a:spcBef>
                  <a:spcPct val="0"/>
                </a:spcBef>
                <a:spcAft>
                  <a:spcPct val="0"/>
                </a:spcAft>
                <a:defRPr/>
              </a:pPr>
              <a:t>41</a:t>
            </a:fld>
            <a:endParaRPr lang="fa-IR" smtClean="0">
              <a:ea typeface="Majalla U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p:spPr>
      </p:sp>
      <p:sp>
        <p:nvSpPr>
          <p:cNvPr id="14541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04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6ABCD9-5840-4398-B8D8-90A325200F39}" type="slidenum">
              <a:rPr lang="fa-IR" smtClean="0">
                <a:ea typeface="Majalla UI"/>
              </a:rPr>
              <a:pPr fontAlgn="base">
                <a:spcBef>
                  <a:spcPct val="0"/>
                </a:spcBef>
                <a:spcAft>
                  <a:spcPct val="0"/>
                </a:spcAft>
                <a:defRPr/>
              </a:pPr>
              <a:t>42</a:t>
            </a:fld>
            <a:endParaRPr lang="fa-IR" smtClean="0">
              <a:ea typeface="Majalla U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BDE2F5-76C6-4B30-9396-0CFEDA8458FE}" type="slidenum">
              <a:rPr lang="fa-IR" smtClean="0">
                <a:ea typeface="Majalla UI"/>
              </a:rPr>
              <a:pPr fontAlgn="base">
                <a:spcBef>
                  <a:spcPct val="0"/>
                </a:spcBef>
                <a:spcAft>
                  <a:spcPct val="0"/>
                </a:spcAft>
                <a:defRPr/>
              </a:pPr>
              <a:t>43</a:t>
            </a:fld>
            <a:endParaRPr lang="fa-IR" smtClean="0">
              <a:ea typeface="Majalla U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A29462-1445-4951-A500-C7026E53218A}" type="slidenum">
              <a:rPr lang="fa-IR" smtClean="0">
                <a:ea typeface="Majalla UI"/>
              </a:rPr>
              <a:pPr fontAlgn="base">
                <a:spcBef>
                  <a:spcPct val="0"/>
                </a:spcBef>
                <a:spcAft>
                  <a:spcPct val="0"/>
                </a:spcAft>
                <a:defRPr/>
              </a:pPr>
              <a:t>44</a:t>
            </a:fld>
            <a:endParaRPr lang="fa-IR" smtClean="0">
              <a:ea typeface="Majalla U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a:lstStyle/>
          <a:p>
            <a:endParaRPr lang="en-US" smtClean="0">
              <a:cs typeface="Arial" pitchFamily="34" charset="0"/>
            </a:endParaRPr>
          </a:p>
        </p:txBody>
      </p:sp>
      <p:sp>
        <p:nvSpPr>
          <p:cNvPr id="4" name="Slide Number Placeholder 3"/>
          <p:cNvSpPr>
            <a:spLocks noGrp="1"/>
          </p:cNvSpPr>
          <p:nvPr>
            <p:ph type="sldNum" sz="quarter" idx="5"/>
          </p:nvPr>
        </p:nvSpPr>
        <p:spPr/>
        <p:txBody>
          <a:bodyPr/>
          <a:lstStyle/>
          <a:p>
            <a:pPr>
              <a:defRPr/>
            </a:pPr>
            <a:fld id="{5C5AA3EE-6C54-415C-9B70-6BAB5FCEEAE0}" type="slidenum">
              <a:rPr lang="fa-IR" smtClean="0"/>
              <a:pPr>
                <a:defRPr/>
              </a:pPr>
              <a:t>58</a:t>
            </a:fld>
            <a:endParaRPr lang="fa-I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p:spPr>
      </p:sp>
      <p:sp>
        <p:nvSpPr>
          <p:cNvPr id="14950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CC7FA79D-1C12-4181-8F85-C613722F4AB9}" type="slidenum">
              <a:rPr lang="fa-IR" smtClean="0"/>
              <a:pPr>
                <a:defRPr/>
              </a:pPr>
              <a:t>67</a:t>
            </a:fld>
            <a:endParaRPr lang="fa-I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7A0CAC65-00FA-4321-A6C1-0E53ECEC08EE}" type="slidenum">
              <a:rPr lang="fa-IR" smtClean="0"/>
              <a:pPr>
                <a:defRPr/>
              </a:pPr>
              <a:t>68</a:t>
            </a:fld>
            <a:endParaRPr lang="fa-I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p:spPr>
      </p:sp>
      <p:sp>
        <p:nvSpPr>
          <p:cNvPr id="15155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9C20EBEA-4394-404A-BCC0-6A250E0FD466}" type="slidenum">
              <a:rPr lang="fa-IR" smtClean="0"/>
              <a:pPr>
                <a:defRPr/>
              </a:pPr>
              <a:t>69</a:t>
            </a:fld>
            <a:endParaRPr lang="fa-I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E648B0E7-AA92-485B-8680-A133A34BCE7D}" type="slidenum">
              <a:rPr lang="fa-IR" smtClean="0"/>
              <a:pPr>
                <a:defRPr/>
              </a:pPr>
              <a:t>70</a:t>
            </a:fld>
            <a:endParaRPr lang="fa-I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0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FCFD137C-2D69-42AB-A0B4-210A6996E420}" type="slidenum">
              <a:rPr lang="fa-IR" smtClean="0"/>
              <a:pPr>
                <a:defRPr/>
              </a:pPr>
              <a:t>71</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3FB15C-4315-4D81-836C-ABB6A58E71A5}" type="slidenum">
              <a:rPr lang="fa-IR" smtClean="0">
                <a:ea typeface="Majalla UI"/>
              </a:rPr>
              <a:pPr fontAlgn="base">
                <a:spcBef>
                  <a:spcPct val="0"/>
                </a:spcBef>
                <a:spcAft>
                  <a:spcPct val="0"/>
                </a:spcAft>
                <a:defRPr/>
              </a:pPr>
              <a:t>7</a:t>
            </a:fld>
            <a:endParaRPr lang="fa-IR" smtClean="0">
              <a:ea typeface="Majalla UI"/>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CD922906-8E46-461B-BD0D-BF5D49ACAF63}" type="slidenum">
              <a:rPr lang="fa-IR" smtClean="0"/>
              <a:pPr>
                <a:defRPr/>
              </a:pPr>
              <a:t>72</a:t>
            </a:fld>
            <a:endParaRPr lang="fa-I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p:spPr>
      </p:sp>
      <p:sp>
        <p:nvSpPr>
          <p:cNvPr id="15565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10ED6101-BB21-41DE-B5AE-923017237540}" type="slidenum">
              <a:rPr lang="fa-IR" smtClean="0"/>
              <a:pPr>
                <a:defRPr/>
              </a:pPr>
              <a:t>73</a:t>
            </a:fld>
            <a:endParaRPr lang="fa-I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p:spPr>
      </p:sp>
      <p:sp>
        <p:nvSpPr>
          <p:cNvPr id="15667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02AB7C97-0EDA-4529-9539-DB057546BA9C}" type="slidenum">
              <a:rPr lang="fa-IR" smtClean="0"/>
              <a:pPr>
                <a:defRPr/>
              </a:pPr>
              <a:t>74</a:t>
            </a:fld>
            <a:endParaRPr lang="fa-I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p:spPr>
      </p:sp>
      <p:sp>
        <p:nvSpPr>
          <p:cNvPr id="15769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EF309DBF-970E-41D2-9B79-B6C4BF34F533}" type="slidenum">
              <a:rPr lang="fa-IR" smtClean="0"/>
              <a:pPr>
                <a:defRPr/>
              </a:pPr>
              <a:t>75</a:t>
            </a:fld>
            <a:endParaRPr lang="fa-I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p:spPr>
      </p:sp>
      <p:sp>
        <p:nvSpPr>
          <p:cNvPr id="15872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FF3F89-1E02-41A4-8539-66CACAB03476}" type="slidenum">
              <a:rPr lang="fa-IR" smtClean="0">
                <a:ea typeface="Majalla UI"/>
              </a:rPr>
              <a:pPr fontAlgn="base">
                <a:spcBef>
                  <a:spcPct val="0"/>
                </a:spcBef>
                <a:spcAft>
                  <a:spcPct val="0"/>
                </a:spcAft>
                <a:defRPr/>
              </a:pPr>
              <a:t>76</a:t>
            </a:fld>
            <a:endParaRPr lang="fa-IR" smtClean="0">
              <a:ea typeface="Majalla UI"/>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p:spPr>
      </p:sp>
      <p:sp>
        <p:nvSpPr>
          <p:cNvPr id="15974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EC9432-2F07-4C59-94F3-D0E20DAFA307}" type="slidenum">
              <a:rPr lang="fa-IR" smtClean="0">
                <a:ea typeface="Majalla UI"/>
              </a:rPr>
              <a:pPr fontAlgn="base">
                <a:spcBef>
                  <a:spcPct val="0"/>
                </a:spcBef>
                <a:spcAft>
                  <a:spcPct val="0"/>
                </a:spcAft>
                <a:defRPr/>
              </a:pPr>
              <a:t>77</a:t>
            </a:fld>
            <a:endParaRPr lang="fa-IR" smtClean="0">
              <a:ea typeface="Majalla UI"/>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p:spPr>
      </p:sp>
      <p:sp>
        <p:nvSpPr>
          <p:cNvPr id="16077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F79C19-B886-4B44-AB91-03CF505619F7}" type="slidenum">
              <a:rPr lang="fa-IR" smtClean="0">
                <a:ea typeface="Majalla UI"/>
              </a:rPr>
              <a:pPr fontAlgn="base">
                <a:spcBef>
                  <a:spcPct val="0"/>
                </a:spcBef>
                <a:spcAft>
                  <a:spcPct val="0"/>
                </a:spcAft>
                <a:defRPr/>
              </a:pPr>
              <a:t>78</a:t>
            </a:fld>
            <a:endParaRPr lang="fa-IR" smtClean="0">
              <a:ea typeface="Majalla UI"/>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E59A96-513F-4816-8B71-B28509EB782E}" type="slidenum">
              <a:rPr lang="fa-IR" smtClean="0">
                <a:ea typeface="Majalla UI"/>
              </a:rPr>
              <a:pPr fontAlgn="base">
                <a:spcBef>
                  <a:spcPct val="0"/>
                </a:spcBef>
                <a:spcAft>
                  <a:spcPct val="0"/>
                </a:spcAft>
                <a:defRPr/>
              </a:pPr>
              <a:t>79</a:t>
            </a:fld>
            <a:endParaRPr lang="fa-IR" smtClean="0">
              <a:ea typeface="Majalla UI"/>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6C4C40-76A6-493F-8D5D-FA4B0A8B1B5D}" type="slidenum">
              <a:rPr lang="fa-IR" smtClean="0">
                <a:ea typeface="Majalla UI"/>
              </a:rPr>
              <a:pPr fontAlgn="base">
                <a:spcBef>
                  <a:spcPct val="0"/>
                </a:spcBef>
                <a:spcAft>
                  <a:spcPct val="0"/>
                </a:spcAft>
                <a:defRPr/>
              </a:pPr>
              <a:t>80</a:t>
            </a:fld>
            <a:endParaRPr lang="fa-IR" smtClean="0">
              <a:ea typeface="Majalla UI"/>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p:spPr>
      </p:sp>
      <p:sp>
        <p:nvSpPr>
          <p:cNvPr id="163843" name="Notes Placeholder 2"/>
          <p:cNvSpPr>
            <a:spLocks noGrp="1"/>
          </p:cNvSpPr>
          <p:nvPr>
            <p:ph type="body" idx="1"/>
          </p:nvPr>
        </p:nvSpPr>
        <p:spPr bwMode="auto">
          <a:noFill/>
        </p:spPr>
        <p:txBody>
          <a:bodyPr/>
          <a:lstStyle/>
          <a:p>
            <a:pPr eaLnBrk="1" hangingPunct="1"/>
            <a:endParaRPr lang="fa-IR" smtClean="0"/>
          </a:p>
        </p:txBody>
      </p:sp>
      <p:sp>
        <p:nvSpPr>
          <p:cNvPr id="4" name="Slide Number Placeholder 3"/>
          <p:cNvSpPr>
            <a:spLocks noGrp="1"/>
          </p:cNvSpPr>
          <p:nvPr>
            <p:ph type="sldNum" sz="quarter" idx="5"/>
          </p:nvPr>
        </p:nvSpPr>
        <p:spPr/>
        <p:txBody>
          <a:bodyPr/>
          <a:lstStyle/>
          <a:p>
            <a:pPr>
              <a:defRPr/>
            </a:pPr>
            <a:fld id="{128C7AFE-A644-406C-8D01-3D5C8463CFD4}" type="slidenum">
              <a:rPr lang="fa-IR" smtClean="0"/>
              <a:pPr>
                <a:defRPr/>
              </a:pPr>
              <a:t>81</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ABF7EA-62E6-4720-A9E5-4881D18D6102}" type="slidenum">
              <a:rPr lang="fa-IR" smtClean="0">
                <a:ea typeface="Majalla UI"/>
              </a:rPr>
              <a:pPr fontAlgn="base">
                <a:spcBef>
                  <a:spcPct val="0"/>
                </a:spcBef>
                <a:spcAft>
                  <a:spcPct val="0"/>
                </a:spcAft>
                <a:defRPr/>
              </a:pPr>
              <a:t>8</a:t>
            </a:fld>
            <a:endParaRPr lang="fa-IR" smtClean="0">
              <a:ea typeface="Majalla UI"/>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a:lstStyle/>
          <a:p>
            <a:pPr eaLnBrk="1" hangingPunct="1"/>
            <a:endParaRPr lang="fa-IR" smtClean="0"/>
          </a:p>
        </p:txBody>
      </p:sp>
      <p:sp>
        <p:nvSpPr>
          <p:cNvPr id="4" name="Slide Number Placeholder 3"/>
          <p:cNvSpPr>
            <a:spLocks noGrp="1"/>
          </p:cNvSpPr>
          <p:nvPr>
            <p:ph type="sldNum" sz="quarter" idx="5"/>
          </p:nvPr>
        </p:nvSpPr>
        <p:spPr/>
        <p:txBody>
          <a:bodyPr/>
          <a:lstStyle/>
          <a:p>
            <a:pPr>
              <a:defRPr/>
            </a:pPr>
            <a:fld id="{EEECDB8F-8FBA-4CC8-972F-57ED83F71EE1}" type="slidenum">
              <a:rPr lang="fa-IR" smtClean="0"/>
              <a:pPr>
                <a:defRPr/>
              </a:pPr>
              <a:t>82</a:t>
            </a:fld>
            <a:endParaRPr lang="fa-I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p:spPr>
      </p:sp>
      <p:sp>
        <p:nvSpPr>
          <p:cNvPr id="16589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96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51495B-539A-471E-83EF-8EA9445A523A}" type="slidenum">
              <a:rPr lang="fa-IR" smtClean="0">
                <a:ea typeface="Majalla UI"/>
              </a:rPr>
              <a:pPr fontAlgn="base">
                <a:spcBef>
                  <a:spcPct val="0"/>
                </a:spcBef>
                <a:spcAft>
                  <a:spcPct val="0"/>
                </a:spcAft>
                <a:defRPr/>
              </a:pPr>
              <a:t>83</a:t>
            </a:fld>
            <a:endParaRPr lang="fa-IR" smtClean="0">
              <a:ea typeface="Majalla UI"/>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3D77F2-3F3E-45F9-BE5E-A858A3575BA9}" type="slidenum">
              <a:rPr lang="fa-IR" smtClean="0">
                <a:ea typeface="Majalla UI"/>
              </a:rPr>
              <a:pPr fontAlgn="base">
                <a:spcBef>
                  <a:spcPct val="0"/>
                </a:spcBef>
                <a:spcAft>
                  <a:spcPct val="0"/>
                </a:spcAft>
                <a:defRPr/>
              </a:pPr>
              <a:t>84</a:t>
            </a:fld>
            <a:endParaRPr lang="fa-IR" smtClean="0">
              <a:ea typeface="Majalla UI"/>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p:spPr>
      </p:sp>
      <p:sp>
        <p:nvSpPr>
          <p:cNvPr id="16793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9F521207-DDCC-4B51-BA12-AB92AB204C6A}" type="slidenum">
              <a:rPr lang="fa-IR" smtClean="0"/>
              <a:pPr>
                <a:defRPr/>
              </a:pPr>
              <a:t>85</a:t>
            </a:fld>
            <a:endParaRPr lang="fa-I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p:spPr>
      </p:sp>
      <p:sp>
        <p:nvSpPr>
          <p:cNvPr id="16896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B03D188F-F588-482A-926B-A4AB97562403}" type="slidenum">
              <a:rPr lang="fa-IR" smtClean="0"/>
              <a:pPr>
                <a:defRPr/>
              </a:pPr>
              <a:t>86</a:t>
            </a:fld>
            <a:endParaRPr lang="fa-I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p:spPr>
      </p:sp>
      <p:sp>
        <p:nvSpPr>
          <p:cNvPr id="16998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8B519A53-1D73-4A88-A64D-43F37F3E54FF}" type="slidenum">
              <a:rPr lang="fa-IR" smtClean="0"/>
              <a:pPr>
                <a:defRPr/>
              </a:pPr>
              <a:t>87</a:t>
            </a:fld>
            <a:endParaRPr lang="fa-I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7BDF5B-5077-4190-A018-534248DDE33A}" type="slidenum">
              <a:rPr lang="fa-IR" smtClean="0">
                <a:ea typeface="Majalla UI"/>
              </a:rPr>
              <a:pPr fontAlgn="base">
                <a:spcBef>
                  <a:spcPct val="0"/>
                </a:spcBef>
                <a:spcAft>
                  <a:spcPct val="0"/>
                </a:spcAft>
                <a:defRPr/>
              </a:pPr>
              <a:t>88</a:t>
            </a:fld>
            <a:endParaRPr lang="fa-IR" smtClean="0">
              <a:ea typeface="Majalla UI"/>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86A5E7-DACA-4977-B1DB-F51716C7B60E}" type="slidenum">
              <a:rPr lang="fa-IR" smtClean="0">
                <a:ea typeface="Majalla UI"/>
              </a:rPr>
              <a:pPr fontAlgn="base">
                <a:spcBef>
                  <a:spcPct val="0"/>
                </a:spcBef>
                <a:spcAft>
                  <a:spcPct val="0"/>
                </a:spcAft>
                <a:defRPr/>
              </a:pPr>
              <a:t>89</a:t>
            </a:fld>
            <a:endParaRPr lang="fa-IR" smtClean="0">
              <a:ea typeface="Majalla UI"/>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BF1D63-DC66-4B6B-9AAF-2A0D3DABEF16}" type="slidenum">
              <a:rPr lang="fa-IR" smtClean="0">
                <a:ea typeface="Majalla UI"/>
              </a:rPr>
              <a:pPr fontAlgn="base">
                <a:spcBef>
                  <a:spcPct val="0"/>
                </a:spcBef>
                <a:spcAft>
                  <a:spcPct val="0"/>
                </a:spcAft>
                <a:defRPr/>
              </a:pPr>
              <a:t>90</a:t>
            </a:fld>
            <a:endParaRPr lang="fa-IR" smtClean="0">
              <a:ea typeface="Majalla UI"/>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p:spPr>
      </p:sp>
      <p:sp>
        <p:nvSpPr>
          <p:cNvPr id="17408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2D631C61-F6D3-4F09-A314-A4CD64D59FB6}" type="slidenum">
              <a:rPr lang="fa-IR" smtClean="0"/>
              <a:pPr>
                <a:defRPr/>
              </a:pPr>
              <a:t>91</a:t>
            </a:fld>
            <a:endParaRPr lang="fa-I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96EB137C-3F63-486C-80E0-0330970B1148}" type="slidenum">
              <a:rPr lang="fa-IR" smtClean="0"/>
              <a:pPr>
                <a:defRPr/>
              </a:pPr>
              <a:t>14</a:t>
            </a:fld>
            <a:endParaRPr lang="fa-I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88DA6701-A264-4ABC-8C4E-3FDF2A2E4AC6}" type="slidenum">
              <a:rPr lang="fa-IR" smtClean="0"/>
              <a:pPr>
                <a:defRPr/>
              </a:pPr>
              <a:t>92</a:t>
            </a:fld>
            <a:endParaRPr lang="fa-I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p:spPr>
      </p:sp>
      <p:sp>
        <p:nvSpPr>
          <p:cNvPr id="17613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F7345CED-E699-46B5-9416-A758FD4EB654}" type="slidenum">
              <a:rPr lang="fa-IR" smtClean="0"/>
              <a:pPr>
                <a:defRPr/>
              </a:pPr>
              <a:t>93</a:t>
            </a:fld>
            <a:endParaRPr lang="fa-I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DCF8CE52-27C1-4B9F-921D-86FA8814FD6F}" type="slidenum">
              <a:rPr lang="fa-IR" smtClean="0"/>
              <a:pPr>
                <a:defRPr/>
              </a:pPr>
              <a:t>94</a:t>
            </a:fld>
            <a:endParaRPr lang="fa-I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6165A60D-A1DA-4CA8-BE3C-6D31673040F9}" type="slidenum">
              <a:rPr lang="fa-IR" smtClean="0"/>
              <a:pPr>
                <a:defRPr/>
              </a:pPr>
              <a:t>95</a:t>
            </a:fld>
            <a:endParaRPr lang="fa-I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p:spPr>
      </p:sp>
      <p:sp>
        <p:nvSpPr>
          <p:cNvPr id="17920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28FD4AC4-8C6C-4BD0-9A68-2E84220EA597}" type="slidenum">
              <a:rPr lang="fa-IR" smtClean="0"/>
              <a:pPr>
                <a:defRPr/>
              </a:pPr>
              <a:t>96</a:t>
            </a:fld>
            <a:endParaRPr lang="fa-I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p:spPr>
      </p:sp>
      <p:sp>
        <p:nvSpPr>
          <p:cNvPr id="18022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DB6B25D8-2503-4BD4-A6BF-06827494867B}" type="slidenum">
              <a:rPr lang="fa-IR" smtClean="0"/>
              <a:pPr>
                <a:defRPr/>
              </a:pPr>
              <a:t>97</a:t>
            </a:fld>
            <a:endParaRPr lang="fa-I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327C1786-4019-4384-A930-43CEE8E43E4C}" type="slidenum">
              <a:rPr lang="fa-IR" smtClean="0"/>
              <a:pPr>
                <a:defRPr/>
              </a:pPr>
              <a:t>98</a:t>
            </a:fld>
            <a:endParaRPr lang="fa-I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p:spPr>
      </p:sp>
      <p:sp>
        <p:nvSpPr>
          <p:cNvPr id="18227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D184E33D-7C38-4E1F-8718-8112299CA09B}" type="slidenum">
              <a:rPr lang="fa-IR" smtClean="0"/>
              <a:pPr>
                <a:defRPr/>
              </a:pPr>
              <a:t>99</a:t>
            </a:fld>
            <a:endParaRPr lang="fa-I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p:spPr>
      </p:sp>
      <p:sp>
        <p:nvSpPr>
          <p:cNvPr id="18329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31A7FEF2-2AC5-4B1A-AB14-2EC4C480EF64}" type="slidenum">
              <a:rPr lang="fa-IR" smtClean="0"/>
              <a:pPr>
                <a:defRPr/>
              </a:pPr>
              <a:t>100</a:t>
            </a:fld>
            <a:endParaRPr lang="fa-I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050F1592-A37D-48AE-9361-3C900F488C21}" type="slidenum">
              <a:rPr lang="fa-IR" smtClean="0"/>
              <a:pPr>
                <a:defRPr/>
              </a:pPr>
              <a:t>101</a:t>
            </a:fld>
            <a:endParaRPr lang="fa-I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D1709F65-0D66-461B-8E97-060119FA637B}" type="slidenum">
              <a:rPr lang="fa-IR" smtClean="0"/>
              <a:pPr>
                <a:defRPr/>
              </a:pPr>
              <a:t>16</a:t>
            </a:fld>
            <a:endParaRPr lang="fa-I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p:spPr>
      </p:sp>
      <p:sp>
        <p:nvSpPr>
          <p:cNvPr id="18534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1FAA218F-B112-45F3-B948-433DF5F0B721}" type="slidenum">
              <a:rPr lang="fa-IR" smtClean="0"/>
              <a:pPr>
                <a:defRPr/>
              </a:pPr>
              <a:t>102</a:t>
            </a:fld>
            <a:endParaRPr lang="fa-I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9CF5ED64-950A-4ABD-B710-CED9C1AE7536}" type="slidenum">
              <a:rPr lang="fa-IR" smtClean="0"/>
              <a:pPr>
                <a:defRPr/>
              </a:pPr>
              <a:t>103</a:t>
            </a:fld>
            <a:endParaRPr lang="fa-I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240EACC8-06CC-40D4-A032-A3D9225E074A}" type="slidenum">
              <a:rPr lang="fa-IR" smtClean="0"/>
              <a:pPr>
                <a:defRPr/>
              </a:pPr>
              <a:t>104</a:t>
            </a:fld>
            <a:endParaRPr lang="fa-I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3F6F43F8-2C9F-4B87-81CC-2FE9E8EBA323}" type="slidenum">
              <a:rPr lang="fa-IR" smtClean="0"/>
              <a:pPr>
                <a:defRPr/>
              </a:pPr>
              <a:t>105</a:t>
            </a:fld>
            <a:endParaRPr lang="fa-I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F6967794-4BC9-4E1F-A316-33D6AFAED8D4}" type="slidenum">
              <a:rPr lang="fa-IR" smtClean="0"/>
              <a:pPr>
                <a:defRPr/>
              </a:pPr>
              <a:t>106</a:t>
            </a:fld>
            <a:endParaRPr lang="fa-I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p:spPr>
      </p:sp>
      <p:sp>
        <p:nvSpPr>
          <p:cNvPr id="190467"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B04D4768-A16E-48EC-87E7-0AF0F1ECBFD3}" type="slidenum">
              <a:rPr lang="fa-IR" smtClean="0"/>
              <a:pPr>
                <a:defRPr/>
              </a:pPr>
              <a:t>107</a:t>
            </a:fld>
            <a:endParaRPr lang="fa-I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p:spPr>
      </p:sp>
      <p:sp>
        <p:nvSpPr>
          <p:cNvPr id="191491"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9859E313-CDA2-46D2-A798-BBD500F1CB23}" type="slidenum">
              <a:rPr lang="fa-IR" smtClean="0"/>
              <a:pPr>
                <a:defRPr/>
              </a:pPr>
              <a:t>108</a:t>
            </a:fld>
            <a:endParaRPr lang="fa-I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p:spPr>
      </p:sp>
      <p:sp>
        <p:nvSpPr>
          <p:cNvPr id="19251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CEDA1D-533D-4E06-A0C7-274B681E9236}" type="slidenum">
              <a:rPr lang="fa-IR" smtClean="0">
                <a:ea typeface="Majalla UI"/>
              </a:rPr>
              <a:pPr fontAlgn="base">
                <a:spcBef>
                  <a:spcPct val="0"/>
                </a:spcBef>
                <a:spcAft>
                  <a:spcPct val="0"/>
                </a:spcAft>
                <a:defRPr/>
              </a:pPr>
              <a:t>109</a:t>
            </a:fld>
            <a:endParaRPr lang="fa-IR" smtClean="0">
              <a:ea typeface="Majalla UI"/>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p:spPr>
      </p:sp>
      <p:sp>
        <p:nvSpPr>
          <p:cNvPr id="19353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B94D0F-37DE-4773-87DE-A2A40A9198BF}" type="slidenum">
              <a:rPr lang="fa-IR" smtClean="0">
                <a:ea typeface="Majalla UI"/>
              </a:rPr>
              <a:pPr fontAlgn="base">
                <a:spcBef>
                  <a:spcPct val="0"/>
                </a:spcBef>
                <a:spcAft>
                  <a:spcPct val="0"/>
                </a:spcAft>
                <a:defRPr/>
              </a:pPr>
              <a:t>110</a:t>
            </a:fld>
            <a:endParaRPr lang="fa-IR" smtClean="0">
              <a:ea typeface="Majalla UI"/>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p:spPr>
      </p:sp>
      <p:sp>
        <p:nvSpPr>
          <p:cNvPr id="19456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68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CA8648-BDF0-4388-8254-32DCFB0044A0}" type="slidenum">
              <a:rPr lang="fa-IR" smtClean="0">
                <a:ea typeface="Majalla UI"/>
              </a:rPr>
              <a:pPr fontAlgn="base">
                <a:spcBef>
                  <a:spcPct val="0"/>
                </a:spcBef>
                <a:spcAft>
                  <a:spcPct val="0"/>
                </a:spcAft>
                <a:defRPr/>
              </a:pPr>
              <a:t>111</a:t>
            </a:fld>
            <a:endParaRPr lang="fa-IR" smtClean="0">
              <a:ea typeface="Majalla U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4BC21C-2A50-48FF-BD85-F19F3AF67745}" type="slidenum">
              <a:rPr lang="fa-IR" smtClean="0">
                <a:ea typeface="Majalla UI"/>
              </a:rPr>
              <a:pPr fontAlgn="base">
                <a:spcBef>
                  <a:spcPct val="0"/>
                </a:spcBef>
                <a:spcAft>
                  <a:spcPct val="0"/>
                </a:spcAft>
                <a:defRPr/>
              </a:pPr>
              <a:t>18</a:t>
            </a:fld>
            <a:endParaRPr lang="fa-IR" smtClean="0">
              <a:ea typeface="Majalla UI"/>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p:spPr>
      </p:sp>
      <p:sp>
        <p:nvSpPr>
          <p:cNvPr id="19558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401212-0674-451B-B4DF-6946E5CEAE9F}" type="slidenum">
              <a:rPr lang="fa-IR" smtClean="0">
                <a:ea typeface="Majalla UI"/>
              </a:rPr>
              <a:pPr fontAlgn="base">
                <a:spcBef>
                  <a:spcPct val="0"/>
                </a:spcBef>
                <a:spcAft>
                  <a:spcPct val="0"/>
                </a:spcAft>
                <a:defRPr/>
              </a:pPr>
              <a:t>112</a:t>
            </a:fld>
            <a:endParaRPr lang="fa-IR" smtClean="0">
              <a:ea typeface="Majalla UI"/>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88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6DEF69-F777-4F28-BAF9-3335FFC7C20D}" type="slidenum">
              <a:rPr lang="fa-IR" smtClean="0">
                <a:ea typeface="Majalla UI"/>
              </a:rPr>
              <a:pPr fontAlgn="base">
                <a:spcBef>
                  <a:spcPct val="0"/>
                </a:spcBef>
                <a:spcAft>
                  <a:spcPct val="0"/>
                </a:spcAft>
                <a:defRPr/>
              </a:pPr>
              <a:t>113</a:t>
            </a:fld>
            <a:endParaRPr lang="fa-IR" smtClean="0">
              <a:ea typeface="Majalla UI"/>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92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F3BEEF9-C83C-40CF-8427-915CF30656B4}" type="slidenum">
              <a:rPr lang="fa-IR" smtClean="0"/>
              <a:pPr fontAlgn="base">
                <a:spcBef>
                  <a:spcPct val="0"/>
                </a:spcBef>
                <a:spcAft>
                  <a:spcPct val="0"/>
                </a:spcAft>
                <a:defRPr/>
              </a:pPr>
              <a:t>114</a:t>
            </a:fld>
            <a:endParaRPr lang="fa-I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CD93D6-407E-41D5-B06E-6EB3747437C8}" type="slidenum">
              <a:rPr lang="fa-IR" smtClean="0">
                <a:ea typeface="Majalla UI"/>
              </a:rPr>
              <a:pPr fontAlgn="base">
                <a:spcBef>
                  <a:spcPct val="0"/>
                </a:spcBef>
                <a:spcAft>
                  <a:spcPct val="0"/>
                </a:spcAft>
                <a:defRPr/>
              </a:pPr>
              <a:t>19</a:t>
            </a:fld>
            <a:endParaRPr lang="fa-IR" smtClean="0">
              <a:ea typeface="Majalla U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a:lstStyle/>
          <a:p>
            <a:endParaRPr lang="fa-IR" smtClean="0"/>
          </a:p>
        </p:txBody>
      </p:sp>
      <p:sp>
        <p:nvSpPr>
          <p:cNvPr id="4" name="Slide Number Placeholder 3"/>
          <p:cNvSpPr>
            <a:spLocks noGrp="1"/>
          </p:cNvSpPr>
          <p:nvPr>
            <p:ph type="sldNum" sz="quarter" idx="5"/>
          </p:nvPr>
        </p:nvSpPr>
        <p:spPr/>
        <p:txBody>
          <a:bodyPr/>
          <a:lstStyle/>
          <a:p>
            <a:pPr>
              <a:defRPr/>
            </a:pPr>
            <a:fld id="{FC21AF57-7853-4207-A11A-C8339C134DDC}" type="slidenum">
              <a:rPr lang="fa-IR" smtClean="0"/>
              <a:pPr>
                <a:defRPr/>
              </a:pPr>
              <a:t>20</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0" descr="S3010018"/>
          <p:cNvPicPr>
            <a:picLocks noChangeAspect="1" noChangeArrowheads="1"/>
          </p:cNvPicPr>
          <p:nvPr/>
        </p:nvPicPr>
        <p:blipFill>
          <a:blip r:embed="rId3" cstate="print"/>
          <a:srcRect/>
          <a:stretch>
            <a:fillRect/>
          </a:stretch>
        </p:blipFill>
        <p:spPr bwMode="auto">
          <a:xfrm>
            <a:off x="642938" y="285750"/>
            <a:ext cx="7772400" cy="5829300"/>
          </a:xfrm>
          <a:prstGeom prst="rect">
            <a:avLst/>
          </a:prstGeom>
          <a:noFill/>
          <a:ln w="9525">
            <a:noFill/>
            <a:miter lim="800000"/>
            <a:headEnd/>
            <a:tailEnd/>
          </a:ln>
        </p:spPr>
      </p:pic>
      <p:sp>
        <p:nvSpPr>
          <p:cNvPr id="3089" name="Rectangle 17"/>
          <p:cNvSpPr>
            <a:spLocks noGrp="1" noChangeArrowheads="1"/>
          </p:cNvSpPr>
          <p:nvPr>
            <p:ph type="subTitle" idx="1"/>
          </p:nvPr>
        </p:nvSpPr>
        <p:spPr>
          <a:xfrm>
            <a:off x="1676400" y="2209800"/>
            <a:ext cx="5791200" cy="1981200"/>
          </a:xfrm>
        </p:spPr>
        <p:txBody>
          <a:bodyPr>
            <a:normAutofit/>
          </a:bodyPr>
          <a:lstStyle/>
          <a:p>
            <a:pPr marR="0" algn="ctr" eaLnBrk="1" hangingPunct="1">
              <a:defRPr/>
            </a:pPr>
            <a:r>
              <a:rPr lang="fa-IR" sz="8000" b="1" dirty="0" smtClean="0">
                <a:solidFill>
                  <a:srgbClr val="002060"/>
                </a:solidFill>
                <a:cs typeface="Titr" pitchFamily="2" charset="-78"/>
              </a:rPr>
              <a:t>نامه نگاری</a:t>
            </a:r>
            <a:endParaRPr lang="es-ES_tradnl" sz="8000" b="1" dirty="0" smtClean="0">
              <a:solidFill>
                <a:srgbClr val="002060"/>
              </a:solidFill>
              <a:effectLst>
                <a:outerShdw blurRad="38100" dist="38100" dir="2700000" algn="tl">
                  <a:srgbClr val="FFFFFF"/>
                </a:outerShdw>
              </a:effectLst>
              <a:latin typeface="Papyrus" pitchFamily="66" charset="0"/>
              <a:cs typeface="Titr" pitchFamily="2" charset="-78"/>
            </a:endParaRPr>
          </a:p>
          <a:p>
            <a:pPr marR="0" eaLnBrk="1" hangingPunct="1">
              <a:defRPr/>
            </a:pPr>
            <a:endParaRPr lang="es-VE" sz="6000" b="1" dirty="0" smtClean="0">
              <a:solidFill>
                <a:srgbClr val="800000"/>
              </a:solidFill>
              <a:effectLst>
                <a:outerShdw blurRad="38100" dist="38100" dir="2700000" algn="tl">
                  <a:srgbClr val="FFFFFF"/>
                </a:outerShdw>
              </a:effectLst>
              <a:latin typeface="Papyrus" pitchFamily="66" charset="0"/>
              <a:cs typeface="Majalla UI"/>
            </a:endParaRPr>
          </a:p>
        </p:txBody>
      </p:sp>
      <p:sp>
        <p:nvSpPr>
          <p:cNvPr id="7172" name="Text Box 20"/>
          <p:cNvSpPr txBox="1">
            <a:spLocks noChangeArrowheads="1"/>
          </p:cNvSpPr>
          <p:nvPr/>
        </p:nvSpPr>
        <p:spPr bwMode="auto">
          <a:xfrm>
            <a:off x="0" y="228600"/>
            <a:ext cx="3505200" cy="336550"/>
          </a:xfrm>
          <a:prstGeom prst="rect">
            <a:avLst/>
          </a:prstGeom>
          <a:noFill/>
          <a:ln w="9525">
            <a:noFill/>
            <a:miter lim="800000"/>
            <a:headEnd/>
            <a:tailEnd/>
          </a:ln>
        </p:spPr>
        <p:txBody>
          <a:bodyPr>
            <a:spAutoFit/>
          </a:bodyPr>
          <a:lstStyle/>
          <a:p>
            <a:pPr>
              <a:spcBef>
                <a:spcPct val="50000"/>
              </a:spcBef>
            </a:pPr>
            <a:r>
              <a:rPr lang="es-ES_tradnl" sz="1600">
                <a:solidFill>
                  <a:schemeClr val="bg1"/>
                </a:solidFill>
              </a:rPr>
              <a:t>Comunicación y Gerencia</a:t>
            </a:r>
            <a:endParaRPr lang="es-VE" sz="1600">
              <a:solidFill>
                <a:schemeClr val="bg1"/>
              </a:solidFill>
            </a:endParaRPr>
          </a:p>
        </p:txBody>
      </p:sp>
      <p:sp>
        <p:nvSpPr>
          <p:cNvPr id="7173" name="Rectangle 22"/>
          <p:cNvSpPr>
            <a:spLocks noChangeArrowheads="1"/>
          </p:cNvSpPr>
          <p:nvPr/>
        </p:nvSpPr>
        <p:spPr bwMode="auto">
          <a:xfrm rot="5400000">
            <a:off x="4305300" y="-4305300"/>
            <a:ext cx="533400" cy="9144000"/>
          </a:xfrm>
          <a:prstGeom prst="rect">
            <a:avLst/>
          </a:prstGeom>
          <a:blipFill dpi="0" rotWithShape="1">
            <a:blip r:embed="rId4" cstate="print"/>
            <a:srcRect/>
            <a:tile tx="0" ty="0" sx="100000" sy="100000" flip="none" algn="tl"/>
          </a:blipFill>
          <a:ln w="9525">
            <a:solidFill>
              <a:schemeClr val="tx1"/>
            </a:solidFill>
            <a:miter lim="800000"/>
            <a:headEnd/>
            <a:tailEnd/>
          </a:ln>
        </p:spPr>
        <p:txBody>
          <a:bodyPr wrap="none" anchor="ctr"/>
          <a:lstStyle/>
          <a:p>
            <a:endParaRPr lang="fa-IR"/>
          </a:p>
        </p:txBody>
      </p:sp>
      <p:sp>
        <p:nvSpPr>
          <p:cNvPr id="3103" name="Rectangle 31"/>
          <p:cNvSpPr>
            <a:spLocks noChangeArrowheads="1"/>
          </p:cNvSpPr>
          <p:nvPr/>
        </p:nvSpPr>
        <p:spPr bwMode="auto">
          <a:xfrm>
            <a:off x="762000" y="4876800"/>
            <a:ext cx="7620000" cy="533400"/>
          </a:xfrm>
          <a:prstGeom prst="rect">
            <a:avLst/>
          </a:prstGeom>
          <a:noFill/>
          <a:ln w="9525">
            <a:noFill/>
            <a:miter lim="800000"/>
            <a:headEnd/>
            <a:tailEnd/>
          </a:ln>
          <a:effectLst/>
        </p:spPr>
        <p:txBody>
          <a:bodyPr/>
          <a:lstStyle/>
          <a:p>
            <a:pPr algn="ctr" fontAlgn="auto">
              <a:lnSpc>
                <a:spcPct val="90000"/>
              </a:lnSpc>
              <a:spcBef>
                <a:spcPct val="20000"/>
              </a:spcBef>
              <a:spcAft>
                <a:spcPts val="0"/>
              </a:spcAft>
              <a:defRPr/>
            </a:pPr>
            <a:endParaRPr lang="es-ES_tradnl" sz="2000" dirty="0">
              <a:solidFill>
                <a:srgbClr val="800000"/>
              </a:solidFill>
              <a:effectLst>
                <a:outerShdw blurRad="38100" dist="38100" dir="2700000" algn="tl">
                  <a:srgbClr val="000000"/>
                </a:outerShdw>
              </a:effectLst>
              <a:latin typeface="Papyrus" pitchFamily="66" charset="0"/>
              <a:cs typeface="+mn-cs"/>
            </a:endParaRPr>
          </a:p>
        </p:txBody>
      </p:sp>
      <p:sp>
        <p:nvSpPr>
          <p:cNvPr id="7175" name="Rectangle 38"/>
          <p:cNvSpPr>
            <a:spLocks noChangeArrowheads="1"/>
          </p:cNvSpPr>
          <p:nvPr/>
        </p:nvSpPr>
        <p:spPr bwMode="auto">
          <a:xfrm>
            <a:off x="0" y="838200"/>
            <a:ext cx="685800" cy="5715000"/>
          </a:xfrm>
          <a:prstGeom prst="rect">
            <a:avLst/>
          </a:prstGeom>
          <a:blipFill dpi="0" rotWithShape="1">
            <a:blip r:embed="rId4" cstate="print"/>
            <a:srcRect/>
            <a:tile tx="0" ty="0" sx="100000" sy="100000" flip="none" algn="tl"/>
          </a:blipFill>
          <a:ln w="9525">
            <a:solidFill>
              <a:schemeClr val="tx1"/>
            </a:solidFill>
            <a:miter lim="800000"/>
            <a:headEnd/>
            <a:tailEnd/>
          </a:ln>
        </p:spPr>
        <p:txBody>
          <a:bodyPr wrap="none" anchor="ctr"/>
          <a:lstStyle/>
          <a:p>
            <a:endParaRPr lang="fa-IR"/>
          </a:p>
        </p:txBody>
      </p:sp>
      <p:sp>
        <p:nvSpPr>
          <p:cNvPr id="7176" name="Rectangle 39"/>
          <p:cNvSpPr>
            <a:spLocks noChangeArrowheads="1"/>
          </p:cNvSpPr>
          <p:nvPr/>
        </p:nvSpPr>
        <p:spPr bwMode="auto">
          <a:xfrm>
            <a:off x="8458200" y="838200"/>
            <a:ext cx="685800" cy="5715000"/>
          </a:xfrm>
          <a:prstGeom prst="rect">
            <a:avLst/>
          </a:prstGeom>
          <a:blipFill dpi="0" rotWithShape="1">
            <a:blip r:embed="rId4" cstate="print"/>
            <a:srcRect/>
            <a:tile tx="0" ty="0" sx="100000" sy="100000" flip="none" algn="tl"/>
          </a:blipFill>
          <a:ln w="9525">
            <a:solidFill>
              <a:schemeClr val="tx1"/>
            </a:solidFill>
            <a:miter lim="800000"/>
            <a:headEnd/>
            <a:tailEnd/>
          </a:ln>
        </p:spPr>
        <p:txBody>
          <a:bodyPr wrap="none" anchor="ctr"/>
          <a:lstStyle/>
          <a:p>
            <a:endParaRPr lang="fa-IR"/>
          </a:p>
        </p:txBody>
      </p:sp>
      <p:sp>
        <p:nvSpPr>
          <p:cNvPr id="3105" name="Text Box 33"/>
          <p:cNvSpPr txBox="1">
            <a:spLocks noChangeArrowheads="1"/>
          </p:cNvSpPr>
          <p:nvPr/>
        </p:nvSpPr>
        <p:spPr bwMode="auto">
          <a:xfrm>
            <a:off x="0" y="533400"/>
            <a:ext cx="9144000" cy="304800"/>
          </a:xfrm>
          <a:prstGeom prst="rect">
            <a:avLst/>
          </a:prstGeom>
          <a:gradFill rotWithShape="1">
            <a:gsLst>
              <a:gs pos="0">
                <a:schemeClr val="tx1">
                  <a:gamma/>
                  <a:tint val="69804"/>
                  <a:invGamma/>
                </a:schemeClr>
              </a:gs>
              <a:gs pos="50000">
                <a:schemeClr val="tx1"/>
              </a:gs>
              <a:gs pos="100000">
                <a:schemeClr val="tx1">
                  <a:gamma/>
                  <a:tint val="69804"/>
                  <a:invGamma/>
                </a:schemeClr>
              </a:gs>
            </a:gsLst>
            <a:lin ang="5400000" scaled="1"/>
          </a:gradFill>
          <a:ln w="9525">
            <a:noFill/>
            <a:miter lim="800000"/>
            <a:headEnd/>
            <a:tailEnd/>
          </a:ln>
          <a:effectLst/>
        </p:spPr>
        <p:txBody>
          <a:bodyPr>
            <a:spAutoFit/>
          </a:bodyPr>
          <a:lstStyle/>
          <a:p>
            <a:pPr fontAlgn="auto">
              <a:spcBef>
                <a:spcPct val="50000"/>
              </a:spcBef>
              <a:spcAft>
                <a:spcPts val="0"/>
              </a:spcAft>
              <a:defRPr/>
            </a:pPr>
            <a:endParaRPr lang="fa-IR" sz="1400">
              <a:solidFill>
                <a:schemeClr val="bg1"/>
              </a:solidFill>
              <a:latin typeface="+mn-lt"/>
              <a:cs typeface="+mn-cs"/>
            </a:endParaRPr>
          </a:p>
        </p:txBody>
      </p:sp>
      <p:sp>
        <p:nvSpPr>
          <p:cNvPr id="3107" name="Text Box 35"/>
          <p:cNvSpPr txBox="1">
            <a:spLocks noChangeArrowheads="1"/>
          </p:cNvSpPr>
          <p:nvPr/>
        </p:nvSpPr>
        <p:spPr bwMode="auto">
          <a:xfrm>
            <a:off x="0" y="6019800"/>
            <a:ext cx="9144000" cy="304800"/>
          </a:xfrm>
          <a:prstGeom prst="rect">
            <a:avLst/>
          </a:prstGeom>
          <a:gradFill rotWithShape="1">
            <a:gsLst>
              <a:gs pos="0">
                <a:schemeClr val="tx1">
                  <a:gamma/>
                  <a:tint val="69804"/>
                  <a:invGamma/>
                </a:schemeClr>
              </a:gs>
              <a:gs pos="50000">
                <a:schemeClr val="tx1"/>
              </a:gs>
              <a:gs pos="100000">
                <a:schemeClr val="tx1">
                  <a:gamma/>
                  <a:tint val="69804"/>
                  <a:invGamma/>
                </a:schemeClr>
              </a:gs>
            </a:gsLst>
            <a:lin ang="5400000" scaled="1"/>
          </a:gradFill>
          <a:ln w="9525">
            <a:noFill/>
            <a:miter lim="800000"/>
            <a:headEnd/>
            <a:tailEnd/>
          </a:ln>
          <a:effectLst/>
        </p:spPr>
        <p:txBody>
          <a:bodyPr>
            <a:spAutoFit/>
          </a:bodyPr>
          <a:lstStyle/>
          <a:p>
            <a:pPr fontAlgn="auto">
              <a:spcBef>
                <a:spcPct val="50000"/>
              </a:spcBef>
              <a:spcAft>
                <a:spcPts val="0"/>
              </a:spcAft>
              <a:defRPr/>
            </a:pPr>
            <a:endParaRPr lang="fa-IR" sz="1400">
              <a:solidFill>
                <a:schemeClr val="bg1"/>
              </a:solidFill>
              <a:latin typeface="+mn-lt"/>
              <a:cs typeface="+mn-cs"/>
            </a:endParaRPr>
          </a:p>
        </p:txBody>
      </p:sp>
      <p:sp>
        <p:nvSpPr>
          <p:cNvPr id="7179" name="Rectangle 41"/>
          <p:cNvSpPr>
            <a:spLocks noChangeArrowheads="1"/>
          </p:cNvSpPr>
          <p:nvPr/>
        </p:nvSpPr>
        <p:spPr bwMode="auto">
          <a:xfrm rot="5400000">
            <a:off x="4305300" y="2019300"/>
            <a:ext cx="533400" cy="9144000"/>
          </a:xfrm>
          <a:prstGeom prst="rect">
            <a:avLst/>
          </a:prstGeom>
          <a:blipFill dpi="0" rotWithShape="1">
            <a:blip r:embed="rId4" cstate="print"/>
            <a:srcRect/>
            <a:tile tx="0" ty="0" sx="100000" sy="100000" flip="none" algn="tl"/>
          </a:blipFill>
          <a:ln w="9525">
            <a:solidFill>
              <a:schemeClr val="tx1"/>
            </a:solidFill>
            <a:miter lim="800000"/>
            <a:headEnd/>
            <a:tailEnd/>
          </a:ln>
        </p:spPr>
        <p:txBody>
          <a:bodyPr wrap="none" anchor="ctr"/>
          <a:lstStyle/>
          <a:p>
            <a:pPr algn="ctr"/>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nodePh="1">
                                  <p:stCondLst>
                                    <p:cond delay="0"/>
                                  </p:stCondLst>
                                  <p:endCondLst>
                                    <p:cond evt="begin" delay="0">
                                      <p:tn val="5"/>
                                    </p:cond>
                                  </p:endCondLst>
                                  <p:childTnLst>
                                    <p:set>
                                      <p:cBhvr>
                                        <p:cTn id="6" dur="1" fill="hold">
                                          <p:stCondLst>
                                            <p:cond delay="0"/>
                                          </p:stCondLst>
                                        </p:cTn>
                                        <p:tgtEl>
                                          <p:spTgt spid="3103"/>
                                        </p:tgtEl>
                                        <p:attrNameLst>
                                          <p:attrName>style.visibility</p:attrName>
                                        </p:attrNameLst>
                                      </p:cBhvr>
                                      <p:to>
                                        <p:strVal val="visible"/>
                                      </p:to>
                                    </p:set>
                                    <p:anim calcmode="lin" valueType="num">
                                      <p:cBhvr additive="base">
                                        <p:cTn id="7" dur="500" fill="hold"/>
                                        <p:tgtEl>
                                          <p:spTgt spid="3103"/>
                                        </p:tgtEl>
                                        <p:attrNameLst>
                                          <p:attrName>ppt_x</p:attrName>
                                        </p:attrNameLst>
                                      </p:cBhvr>
                                      <p:tavLst>
                                        <p:tav tm="0">
                                          <p:val>
                                            <p:strVal val="#ppt_x"/>
                                          </p:val>
                                        </p:tav>
                                        <p:tav tm="100000">
                                          <p:val>
                                            <p:strVal val="#ppt_x"/>
                                          </p:val>
                                        </p:tav>
                                      </p:tavLst>
                                    </p:anim>
                                    <p:anim calcmode="lin" valueType="num">
                                      <p:cBhvr additive="base">
                                        <p:cTn id="8" dur="500" fill="hold"/>
                                        <p:tgtEl>
                                          <p:spTgt spid="31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fontScale="90000"/>
          </a:bodyPr>
          <a:lstStyle/>
          <a:p>
            <a:pPr algn="ctr"/>
            <a:r>
              <a:rPr lang="fa-IR" sz="3500" b="1" smtClean="0">
                <a:cs typeface="B Nazanin" pitchFamily="2" charset="-78"/>
              </a:rPr>
              <a:t>نامه های اداری از نظر سطوح ارتباطی</a:t>
            </a:r>
            <a:r>
              <a:rPr lang="en-US" sz="3500" smtClean="0">
                <a:cs typeface="B Nazanin" pitchFamily="2" charset="-78"/>
              </a:rPr>
              <a:t/>
            </a:r>
            <a:br>
              <a:rPr lang="en-US" sz="3500" smtClean="0">
                <a:cs typeface="B Nazanin" pitchFamily="2" charset="-78"/>
              </a:rPr>
            </a:br>
            <a:endParaRPr lang="en-US" sz="3500" smtClean="0">
              <a:cs typeface="B Nazanin" pitchFamily="2" charset="-78"/>
            </a:endParaRPr>
          </a:p>
        </p:txBody>
      </p:sp>
      <p:sp>
        <p:nvSpPr>
          <p:cNvPr id="16387" name="Content Placeholder 2"/>
          <p:cNvSpPr>
            <a:spLocks noGrp="1"/>
          </p:cNvSpPr>
          <p:nvPr>
            <p:ph idx="1"/>
          </p:nvPr>
        </p:nvSpPr>
        <p:spPr/>
        <p:txBody>
          <a:bodyPr/>
          <a:lstStyle/>
          <a:p>
            <a:pPr algn="ctr">
              <a:buFont typeface="Wingdings 2" pitchFamily="18" charset="2"/>
              <a:buNone/>
            </a:pPr>
            <a:r>
              <a:rPr lang="fa-IR" b="1" smtClean="0">
                <a:cs typeface="B Nazanin" pitchFamily="2" charset="-78"/>
              </a:rPr>
              <a:t>نامه های داخلی :</a:t>
            </a:r>
            <a:endParaRPr lang="en-US" b="1" smtClean="0">
              <a:cs typeface="B Nazanin" pitchFamily="2" charset="-78"/>
            </a:endParaRPr>
          </a:p>
          <a:p>
            <a:pPr algn="ctr">
              <a:buFont typeface="Wingdings 2" pitchFamily="18" charset="2"/>
              <a:buNone/>
            </a:pPr>
            <a:r>
              <a:rPr lang="fa-IR" smtClean="0">
                <a:cs typeface="B Nazanin" pitchFamily="2" charset="-78"/>
              </a:rPr>
              <a:t>نامه های داخلی به مکاتباتی اطلاق می گردند که در داخل سازمان بین واحد های مختلف جریان دارد :</a:t>
            </a:r>
            <a:endParaRPr lang="en-US" smtClean="0">
              <a:cs typeface="B Nazanin" pitchFamily="2" charset="-78"/>
            </a:endParaRPr>
          </a:p>
          <a:p>
            <a:r>
              <a:rPr lang="fa-IR" smtClean="0">
                <a:cs typeface="B Nazanin" pitchFamily="2" charset="-78"/>
              </a:rPr>
              <a:t>نامه بین دو داحد هم سطح </a:t>
            </a:r>
            <a:endParaRPr lang="en-US" smtClean="0">
              <a:cs typeface="B Nazanin" pitchFamily="2" charset="-78"/>
            </a:endParaRPr>
          </a:p>
          <a:p>
            <a:r>
              <a:rPr lang="fa-IR" smtClean="0">
                <a:cs typeface="B Nazanin" pitchFamily="2" charset="-78"/>
              </a:rPr>
              <a:t>نامه از واحد بالاتر به واحد پایین تر </a:t>
            </a:r>
            <a:endParaRPr lang="en-US" smtClean="0">
              <a:cs typeface="B Nazanin" pitchFamily="2" charset="-78"/>
            </a:endParaRPr>
          </a:p>
          <a:p>
            <a:r>
              <a:rPr lang="fa-IR" smtClean="0">
                <a:cs typeface="B Nazanin" pitchFamily="2" charset="-78"/>
              </a:rPr>
              <a:t>نامه از واحد پایین تر به مقام یا واحد بالاتر </a:t>
            </a:r>
            <a:endParaRPr lang="en-US" smtClean="0">
              <a:cs typeface="B Nazanin" pitchFamily="2" charset="-78"/>
            </a:endParaRPr>
          </a:p>
          <a:p>
            <a:r>
              <a:rPr lang="fa-IR" smtClean="0">
                <a:cs typeface="B Nazanin" pitchFamily="2" charset="-78"/>
              </a:rPr>
              <a:t>نامه از طرف کارمند به عنوان یک واحد </a:t>
            </a:r>
            <a:endParaRPr lang="en-US" smtClean="0">
              <a:cs typeface="B Nazanin" pitchFamily="2" charset="-78"/>
            </a:endParaRPr>
          </a:p>
          <a:p>
            <a:r>
              <a:rPr lang="fa-IR" smtClean="0">
                <a:cs typeface="B Nazanin" pitchFamily="2" charset="-78"/>
              </a:rPr>
              <a:t>نامه از طرف یک واحد سازمانی به کارمند </a:t>
            </a:r>
            <a:endParaRPr lang="en-US" smtClean="0">
              <a:cs typeface="B Nazanin" pitchFamily="2" charset="-78"/>
            </a:endParaRPr>
          </a:p>
          <a:p>
            <a:endParaRPr lang="en-US" smtClean="0">
              <a:cs typeface="Majalla UI"/>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pPr>
              <a:defRPr/>
            </a:pPr>
            <a:r>
              <a:rPr lang="fa-IR" b="1" dirty="0" smtClean="0">
                <a:cs typeface="B Nazanin" pitchFamily="2" charset="-78"/>
              </a:rPr>
              <a:t>نشانه ی پرسش (</a:t>
            </a:r>
            <a:r>
              <a:rPr lang="fa-IR" b="1" dirty="0" smtClean="0">
                <a:solidFill>
                  <a:srgbClr val="C00000"/>
                </a:solidFill>
                <a:cs typeface="B Nazanin" pitchFamily="2" charset="-78"/>
              </a:rPr>
              <a:t>؟</a:t>
            </a:r>
            <a:r>
              <a:rPr lang="fa-IR" b="1" dirty="0" smtClean="0">
                <a:cs typeface="B Nazanin" pitchFamily="2" charset="-78"/>
              </a:rPr>
              <a:t>):</a:t>
            </a:r>
          </a:p>
          <a:p>
            <a:pPr>
              <a:buFont typeface="Wingdings 2" pitchFamily="18" charset="2"/>
              <a:buNone/>
              <a:defRPr/>
            </a:pPr>
            <a:r>
              <a:rPr lang="fa-IR" b="1" dirty="0" smtClean="0">
                <a:cs typeface="B Nazanin" pitchFamily="2" charset="-78"/>
              </a:rPr>
              <a:t> - </a:t>
            </a:r>
            <a:r>
              <a:rPr lang="fa-IR" b="1" dirty="0" smtClean="0">
                <a:solidFill>
                  <a:srgbClr val="C00000"/>
                </a:solidFill>
                <a:cs typeface="B Nazanin" pitchFamily="2" charset="-78"/>
              </a:rPr>
              <a:t>در پايان جمله های پرسشی:</a:t>
            </a:r>
          </a:p>
          <a:p>
            <a:pPr>
              <a:buFont typeface="Wingdings 2" pitchFamily="18" charset="2"/>
              <a:buNone/>
              <a:defRPr/>
            </a:pPr>
            <a:r>
              <a:rPr lang="fa-IR" b="1" dirty="0" smtClean="0">
                <a:cs typeface="B Nazanin" pitchFamily="2" charset="-78"/>
              </a:rPr>
              <a:t>  * کدام را برمی گزينی</a:t>
            </a:r>
            <a:r>
              <a:rPr lang="fa-IR" b="1" dirty="0" smtClean="0">
                <a:solidFill>
                  <a:srgbClr val="C00000"/>
                </a:solidFill>
                <a:cs typeface="B Nazanin" pitchFamily="2" charset="-78"/>
              </a:rPr>
              <a:t>؟</a:t>
            </a:r>
            <a:r>
              <a:rPr lang="fa-IR" b="1" dirty="0" smtClean="0">
                <a:cs typeface="B Nazanin" pitchFamily="2" charset="-78"/>
              </a:rPr>
              <a:t> اين را</a:t>
            </a:r>
            <a:r>
              <a:rPr lang="fa-IR" b="1" dirty="0" smtClean="0">
                <a:solidFill>
                  <a:srgbClr val="C00000"/>
                </a:solidFill>
                <a:cs typeface="B Nazanin" pitchFamily="2" charset="-78"/>
              </a:rPr>
              <a:t>؟</a:t>
            </a:r>
            <a:r>
              <a:rPr lang="fa-IR" b="1" dirty="0" smtClean="0">
                <a:cs typeface="B Nazanin" pitchFamily="2" charset="-78"/>
              </a:rPr>
              <a:t> يا آن را</a:t>
            </a:r>
            <a:r>
              <a:rPr lang="fa-IR" b="1" dirty="0" smtClean="0">
                <a:solidFill>
                  <a:srgbClr val="C00000"/>
                </a:solidFill>
                <a:cs typeface="B Nazanin" pitchFamily="2" charset="-78"/>
              </a:rPr>
              <a:t>؟</a:t>
            </a:r>
          </a:p>
          <a:p>
            <a:pPr>
              <a:buFont typeface="Wingdings 2" pitchFamily="18" charset="2"/>
              <a:buNone/>
              <a:defRPr/>
            </a:pPr>
            <a:r>
              <a:rPr lang="fa-IR" b="1" dirty="0" smtClean="0">
                <a:cs typeface="B Nazanin" pitchFamily="2" charset="-78"/>
              </a:rPr>
              <a:t>  </a:t>
            </a:r>
            <a:r>
              <a:rPr lang="fa-IR" b="1" dirty="0" smtClean="0">
                <a:solidFill>
                  <a:schemeClr val="accent5">
                    <a:lumMod val="50000"/>
                  </a:schemeClr>
                </a:solidFill>
                <a:cs typeface="B Nazanin" pitchFamily="2" charset="-78"/>
              </a:rPr>
              <a:t>در نقل قول ها هر گاه جمله ی اصلی و جمله ی نقل شده هر دو پرسشی باشند يک نشانه ی پرسش در آخر جمله ی دوم کافی است:</a:t>
            </a:r>
          </a:p>
          <a:p>
            <a:pPr>
              <a:buFont typeface="Wingdings 2" pitchFamily="18" charset="2"/>
              <a:buNone/>
              <a:defRPr/>
            </a:pPr>
            <a:r>
              <a:rPr lang="fa-IR" b="1" dirty="0" smtClean="0">
                <a:cs typeface="B Nazanin" pitchFamily="2" charset="-78"/>
              </a:rPr>
              <a:t>   * آيا از تو خواستند که به آن ها بپيوندی</a:t>
            </a:r>
            <a:r>
              <a:rPr lang="fa-IR" b="1" dirty="0" smtClean="0">
                <a:solidFill>
                  <a:srgbClr val="C00000"/>
                </a:solidFill>
                <a:cs typeface="B Nazanin" pitchFamily="2" charset="-78"/>
              </a:rPr>
              <a:t>؟</a:t>
            </a:r>
          </a:p>
          <a:p>
            <a:pPr>
              <a:buFont typeface="Wingdings 2" pitchFamily="18" charset="2"/>
              <a:buNone/>
              <a:defRPr/>
            </a:pPr>
            <a:r>
              <a:rPr lang="fa-IR" b="1" dirty="0" smtClean="0">
                <a:cs typeface="B Nazanin" pitchFamily="2" charset="-78"/>
              </a:rPr>
              <a:t>   - </a:t>
            </a:r>
            <a:r>
              <a:rPr lang="fa-IR" b="1" dirty="0" smtClean="0">
                <a:solidFill>
                  <a:srgbClr val="C00000"/>
                </a:solidFill>
                <a:cs typeface="B Nazanin" pitchFamily="2" charset="-78"/>
              </a:rPr>
              <a:t>برای بيان ترديد و ابهام و در برخی موارد نشان دادن استهزا:</a:t>
            </a:r>
          </a:p>
          <a:p>
            <a:pPr>
              <a:buFont typeface="Wingdings 2" pitchFamily="18" charset="2"/>
              <a:buNone/>
              <a:defRPr/>
            </a:pPr>
            <a:r>
              <a:rPr lang="fa-IR" b="1" dirty="0" smtClean="0">
                <a:cs typeface="B Nazanin" pitchFamily="2" charset="-78"/>
              </a:rPr>
              <a:t>   * سعدی به سال 691هـ. ق(</a:t>
            </a:r>
            <a:r>
              <a:rPr lang="fa-IR" b="1" dirty="0" smtClean="0">
                <a:solidFill>
                  <a:srgbClr val="C00000"/>
                </a:solidFill>
                <a:cs typeface="B Nazanin" pitchFamily="2" charset="-78"/>
              </a:rPr>
              <a:t>؟</a:t>
            </a:r>
            <a:r>
              <a:rPr lang="fa-IR" b="1" dirty="0" smtClean="0">
                <a:cs typeface="B Nazanin" pitchFamily="2" charset="-78"/>
              </a:rPr>
              <a:t>) روی در عالم خاک کشيد.</a:t>
            </a:r>
          </a:p>
          <a:p>
            <a:pPr>
              <a:buFont typeface="Wingdings 2" pitchFamily="18" charset="2"/>
              <a:buNone/>
              <a:defRPr/>
            </a:pPr>
            <a:r>
              <a:rPr lang="fa-IR" b="1" dirty="0" smtClean="0">
                <a:cs typeface="B Nazanin" pitchFamily="2" charset="-78"/>
              </a:rPr>
              <a:t>   * واقعاً نابغه (</a:t>
            </a:r>
            <a:r>
              <a:rPr lang="fa-IR" b="1" dirty="0" smtClean="0">
                <a:solidFill>
                  <a:srgbClr val="C00000"/>
                </a:solidFill>
                <a:cs typeface="B Nazanin" pitchFamily="2" charset="-78"/>
              </a:rPr>
              <a:t>؟</a:t>
            </a:r>
            <a:r>
              <a:rPr lang="fa-IR" b="1" dirty="0" smtClean="0">
                <a:cs typeface="B Nazanin" pitchFamily="2" charset="-78"/>
              </a:rPr>
              <a:t>) است.</a:t>
            </a:r>
            <a:endParaRPr lang="fa-IR" b="1" dirty="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3" end="3"/>
                                            </p:txEl>
                                          </p:spTgt>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4" end="4"/>
                                            </p:txEl>
                                          </p:spTgt>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5" end="5"/>
                                            </p:txEl>
                                          </p:spTgt>
                                        </p:tgtEl>
                                      </p:cBhvr>
                                    </p:animEffect>
                                  </p:childTnLst>
                                </p:cTn>
                              </p:par>
                              <p:par>
                                <p:cTn id="35" presetID="50" presetClass="entr" presetSubtype="0" decel="10000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38"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6" end="6"/>
                                            </p:txEl>
                                          </p:spTgt>
                                        </p:tgtEl>
                                      </p:cBhvr>
                                    </p:animEffect>
                                  </p:childTnLst>
                                </p:cTn>
                              </p:par>
                              <p:par>
                                <p:cTn id="40" presetID="50" presetClass="entr" presetSubtype="0" decel="10000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1000" fill="hold"/>
                                        <p:tgtEl>
                                          <p:spTgt spid="3">
                                            <p:txEl>
                                              <p:pRg st="7" end="7"/>
                                            </p:txEl>
                                          </p:spTgt>
                                        </p:tgtEl>
                                        <p:attrNameLst>
                                          <p:attrName>ppt_w</p:attrName>
                                        </p:attrNameLst>
                                      </p:cBhvr>
                                      <p:tavLst>
                                        <p:tav tm="0">
                                          <p:val>
                                            <p:strVal val="#ppt_w+.3"/>
                                          </p:val>
                                        </p:tav>
                                        <p:tav tm="100000">
                                          <p:val>
                                            <p:strVal val="#ppt_w"/>
                                          </p:val>
                                        </p:tav>
                                      </p:tavLst>
                                    </p:anim>
                                    <p:anim calcmode="lin" valueType="num">
                                      <p:cBhvr>
                                        <p:cTn id="43"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457200" y="228600"/>
            <a:ext cx="8229600" cy="1143000"/>
          </a:xfrm>
        </p:spPr>
        <p:txBody>
          <a:bodyPr/>
          <a:lstStyle/>
          <a:p>
            <a:pPr algn="ctr"/>
            <a:r>
              <a:rPr lang="fa-IR" b="1" smtClean="0">
                <a:cs typeface="B Nazanin" pitchFamily="2" charset="-78"/>
              </a:rPr>
              <a:t>نشانه های نگارشی</a:t>
            </a:r>
            <a:endParaRPr lang="fa-IR" smtClean="0"/>
          </a:p>
        </p:txBody>
      </p:sp>
      <p:sp>
        <p:nvSpPr>
          <p:cNvPr id="66563" name="Content Placeholder 2"/>
          <p:cNvSpPr>
            <a:spLocks noGrp="1"/>
          </p:cNvSpPr>
          <p:nvPr>
            <p:ph idx="1"/>
          </p:nvPr>
        </p:nvSpPr>
        <p:spPr>
          <a:xfrm>
            <a:off x="381000" y="1447800"/>
            <a:ext cx="8229600" cy="5410200"/>
          </a:xfrm>
        </p:spPr>
        <p:txBody>
          <a:bodyPr/>
          <a:lstStyle/>
          <a:p>
            <a:pPr algn="just">
              <a:defRPr/>
            </a:pPr>
            <a:r>
              <a:rPr lang="fa-IR" sz="2400" b="1" dirty="0" smtClean="0">
                <a:cs typeface="B Nazanin" pitchFamily="2" charset="-78"/>
              </a:rPr>
              <a:t>دو نقطه (</a:t>
            </a:r>
            <a:r>
              <a:rPr lang="fa-IR" sz="2400" b="1" dirty="0" smtClean="0">
                <a:solidFill>
                  <a:srgbClr val="FF0000"/>
                </a:solidFill>
                <a:cs typeface="B Nazanin" pitchFamily="2" charset="-78"/>
              </a:rPr>
              <a:t>:</a:t>
            </a:r>
            <a:r>
              <a:rPr lang="fa-IR" sz="2400" b="1" dirty="0" smtClean="0">
                <a:cs typeface="B Nazanin" pitchFamily="2" charset="-78"/>
              </a:rPr>
              <a:t>)</a:t>
            </a:r>
          </a:p>
          <a:p>
            <a:pPr algn="just">
              <a:buFontTx/>
              <a:buChar char="-"/>
              <a:defRPr/>
            </a:pPr>
            <a:r>
              <a:rPr lang="fa-IR" sz="2400" b="1" dirty="0" smtClean="0">
                <a:solidFill>
                  <a:srgbClr val="C00000"/>
                </a:solidFill>
                <a:cs typeface="B Nazanin" pitchFamily="2" charset="-78"/>
              </a:rPr>
              <a:t>برای شرح، توضيح و برشماری است و به جای کلمه ها و عبارت های توضيحی به کار می رود:</a:t>
            </a:r>
          </a:p>
          <a:p>
            <a:pPr algn="just">
              <a:buFont typeface="Wingdings 2" pitchFamily="18" charset="2"/>
              <a:buNone/>
              <a:defRPr/>
            </a:pPr>
            <a:r>
              <a:rPr lang="fa-IR" sz="2400" b="1" dirty="0" smtClean="0">
                <a:cs typeface="B Nazanin" pitchFamily="2" charset="-78"/>
              </a:rPr>
              <a:t> * در اين دانشکده چهار رشته تدريس می شود</a:t>
            </a:r>
            <a:r>
              <a:rPr lang="fa-IR" sz="2400" b="1" dirty="0" smtClean="0">
                <a:solidFill>
                  <a:srgbClr val="C00000"/>
                </a:solidFill>
                <a:cs typeface="B Nazanin" pitchFamily="2" charset="-78"/>
              </a:rPr>
              <a:t>:</a:t>
            </a:r>
            <a:r>
              <a:rPr lang="fa-IR" sz="2400" b="1" dirty="0" smtClean="0">
                <a:cs typeface="B Nazanin" pitchFamily="2" charset="-78"/>
              </a:rPr>
              <a:t> زبان و ادبيات فارسی، تاريخ، زبان و ادبيات عربی و زبان و ادبيات انگليسی.</a:t>
            </a:r>
          </a:p>
          <a:p>
            <a:pPr algn="just">
              <a:buFont typeface="Wingdings 2" pitchFamily="18" charset="2"/>
              <a:buNone/>
              <a:defRPr/>
            </a:pPr>
            <a:r>
              <a:rPr lang="fa-IR" sz="2400" b="1" dirty="0" smtClean="0">
                <a:cs typeface="B Nazanin" pitchFamily="2" charset="-78"/>
              </a:rPr>
              <a:t> - </a:t>
            </a:r>
            <a:r>
              <a:rPr lang="fa-IR" sz="2400" b="1" dirty="0" smtClean="0">
                <a:solidFill>
                  <a:schemeClr val="accent6">
                    <a:lumMod val="50000"/>
                  </a:schemeClr>
                </a:solidFill>
                <a:cs typeface="B Nazanin" pitchFamily="2" charset="-78"/>
              </a:rPr>
              <a:t>در مواردی که واژه های توضيحی به کلمه بعد از خود اضافه می شوند، دو نقطه نهاده نمی شود: مانند، از قبيل، نظير، مثل و...</a:t>
            </a:r>
          </a:p>
          <a:p>
            <a:pPr algn="just">
              <a:buFont typeface="Wingdings 2" pitchFamily="18" charset="2"/>
              <a:buNone/>
              <a:defRPr/>
            </a:pPr>
            <a:r>
              <a:rPr lang="fa-IR" sz="2400" b="1" dirty="0" smtClean="0">
                <a:cs typeface="B Nazanin" pitchFamily="2" charset="-78"/>
              </a:rPr>
              <a:t> -</a:t>
            </a:r>
            <a:r>
              <a:rPr lang="fa-IR" sz="2400" b="1" dirty="0" smtClean="0">
                <a:solidFill>
                  <a:srgbClr val="C00000"/>
                </a:solidFill>
                <a:cs typeface="B Nazanin" pitchFamily="2" charset="-78"/>
              </a:rPr>
              <a:t> پيش از نقل قول مستقيم:</a:t>
            </a:r>
          </a:p>
          <a:p>
            <a:pPr algn="just">
              <a:buFont typeface="Wingdings 2" pitchFamily="18" charset="2"/>
              <a:buNone/>
              <a:defRPr/>
            </a:pPr>
            <a:r>
              <a:rPr lang="fa-IR" sz="2400" b="1" dirty="0" smtClean="0">
                <a:cs typeface="B Nazanin" pitchFamily="2" charset="-78"/>
              </a:rPr>
              <a:t>   * گفت</a:t>
            </a:r>
            <a:r>
              <a:rPr lang="fa-IR" sz="2400" b="1" dirty="0" smtClean="0">
                <a:solidFill>
                  <a:srgbClr val="C00000"/>
                </a:solidFill>
                <a:cs typeface="B Nazanin" pitchFamily="2" charset="-78"/>
              </a:rPr>
              <a:t>:</a:t>
            </a:r>
            <a:r>
              <a:rPr lang="fa-IR" sz="2400" b="1" dirty="0" smtClean="0">
                <a:cs typeface="B Nazanin" pitchFamily="2" charset="-78"/>
              </a:rPr>
              <a:t> به کجا می روی؟</a:t>
            </a:r>
          </a:p>
          <a:p>
            <a:pPr algn="just">
              <a:buFont typeface="Wingdings 2" pitchFamily="18" charset="2"/>
              <a:buNone/>
              <a:defRPr/>
            </a:pPr>
            <a:r>
              <a:rPr lang="fa-IR" sz="2400" b="1" dirty="0" smtClean="0">
                <a:cs typeface="B Nazanin" pitchFamily="2" charset="-78"/>
              </a:rPr>
              <a:t> - </a:t>
            </a:r>
            <a:r>
              <a:rPr lang="fa-IR" sz="2400" b="1" dirty="0" smtClean="0">
                <a:solidFill>
                  <a:srgbClr val="C00000"/>
                </a:solidFill>
                <a:cs typeface="B Nazanin" pitchFamily="2" charset="-78"/>
              </a:rPr>
              <a:t>برای جدا کردن اجزای ساعت، فصل و باب و صفحه و سال در ارجاع درون متنی:</a:t>
            </a:r>
          </a:p>
          <a:p>
            <a:pPr algn="just">
              <a:buFont typeface="Wingdings 2" pitchFamily="18" charset="2"/>
              <a:buNone/>
              <a:defRPr/>
            </a:pPr>
            <a:r>
              <a:rPr lang="fa-IR" sz="2400" b="1" dirty="0" smtClean="0">
                <a:cs typeface="B Nazanin" pitchFamily="2" charset="-78"/>
              </a:rPr>
              <a:t>  5</a:t>
            </a:r>
            <a:r>
              <a:rPr lang="fa-IR" sz="2400" b="1" dirty="0" smtClean="0">
                <a:solidFill>
                  <a:srgbClr val="C00000"/>
                </a:solidFill>
                <a:cs typeface="B Nazanin" pitchFamily="2" charset="-78"/>
              </a:rPr>
              <a:t>:</a:t>
            </a:r>
            <a:r>
              <a:rPr lang="fa-IR" sz="2400" b="1" dirty="0" smtClean="0">
                <a:cs typeface="B Nazanin" pitchFamily="2" charset="-78"/>
              </a:rPr>
              <a:t>12                             (زرين کوب، 1378</a:t>
            </a:r>
            <a:r>
              <a:rPr lang="fa-IR" sz="2400" b="1" dirty="0" smtClean="0">
                <a:solidFill>
                  <a:srgbClr val="C00000"/>
                </a:solidFill>
                <a:cs typeface="B Nazanin" pitchFamily="2" charset="-78"/>
              </a:rPr>
              <a:t>:</a:t>
            </a:r>
            <a:r>
              <a:rPr lang="fa-IR" sz="2400" b="1" dirty="0" smtClean="0">
                <a:cs typeface="B Nazanin" pitchFamily="2" charset="-78"/>
              </a:rPr>
              <a:t> 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 calcmode="lin" valueType="num">
                                      <p:cBhvr>
                                        <p:cTn id="12" dur="1000" fill="hold"/>
                                        <p:tgtEl>
                                          <p:spTgt spid="6656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6656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6656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 calcmode="lin" valueType="num">
                                      <p:cBhvr>
                                        <p:cTn id="17" dur="1000" fill="hold"/>
                                        <p:tgtEl>
                                          <p:spTgt spid="6656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6656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66563">
                                            <p:txEl>
                                              <p:pRg st="2" end="2"/>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66563">
                                            <p:txEl>
                                              <p:pRg st="3" end="3"/>
                                            </p:txEl>
                                          </p:spTgt>
                                        </p:tgtEl>
                                        <p:attrNameLst>
                                          <p:attrName>style.visibility</p:attrName>
                                        </p:attrNameLst>
                                      </p:cBhvr>
                                      <p:to>
                                        <p:strVal val="visible"/>
                                      </p:to>
                                    </p:set>
                                    <p:anim calcmode="lin" valueType="num">
                                      <p:cBhvr>
                                        <p:cTn id="22" dur="1000" fill="hold"/>
                                        <p:tgtEl>
                                          <p:spTgt spid="6656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6656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66563">
                                            <p:txEl>
                                              <p:pRg st="3" end="3"/>
                                            </p:txEl>
                                          </p:spTgt>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66563">
                                            <p:txEl>
                                              <p:pRg st="4" end="4"/>
                                            </p:txEl>
                                          </p:spTgt>
                                        </p:tgtEl>
                                        <p:attrNameLst>
                                          <p:attrName>style.visibility</p:attrName>
                                        </p:attrNameLst>
                                      </p:cBhvr>
                                      <p:to>
                                        <p:strVal val="visible"/>
                                      </p:to>
                                    </p:set>
                                    <p:anim calcmode="lin" valueType="num">
                                      <p:cBhvr>
                                        <p:cTn id="27" dur="1000" fill="hold"/>
                                        <p:tgtEl>
                                          <p:spTgt spid="6656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6656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66563">
                                            <p:txEl>
                                              <p:pRg st="4" end="4"/>
                                            </p:txEl>
                                          </p:spTgt>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66563">
                                            <p:txEl>
                                              <p:pRg st="5" end="5"/>
                                            </p:txEl>
                                          </p:spTgt>
                                        </p:tgtEl>
                                        <p:attrNameLst>
                                          <p:attrName>style.visibility</p:attrName>
                                        </p:attrNameLst>
                                      </p:cBhvr>
                                      <p:to>
                                        <p:strVal val="visible"/>
                                      </p:to>
                                    </p:set>
                                    <p:anim calcmode="lin" valueType="num">
                                      <p:cBhvr>
                                        <p:cTn id="32" dur="1000" fill="hold"/>
                                        <p:tgtEl>
                                          <p:spTgt spid="6656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6656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66563">
                                            <p:txEl>
                                              <p:pRg st="5" end="5"/>
                                            </p:txEl>
                                          </p:spTgt>
                                        </p:tgtEl>
                                      </p:cBhvr>
                                    </p:animEffect>
                                  </p:childTnLst>
                                </p:cTn>
                              </p:par>
                              <p:par>
                                <p:cTn id="35" presetID="50" presetClass="entr" presetSubtype="0" decel="100000" fill="hold" nodeType="withEffect">
                                  <p:stCondLst>
                                    <p:cond delay="0"/>
                                  </p:stCondLst>
                                  <p:childTnLst>
                                    <p:set>
                                      <p:cBhvr>
                                        <p:cTn id="36" dur="1" fill="hold">
                                          <p:stCondLst>
                                            <p:cond delay="0"/>
                                          </p:stCondLst>
                                        </p:cTn>
                                        <p:tgtEl>
                                          <p:spTgt spid="66563">
                                            <p:txEl>
                                              <p:pRg st="6" end="6"/>
                                            </p:txEl>
                                          </p:spTgt>
                                        </p:tgtEl>
                                        <p:attrNameLst>
                                          <p:attrName>style.visibility</p:attrName>
                                        </p:attrNameLst>
                                      </p:cBhvr>
                                      <p:to>
                                        <p:strVal val="visible"/>
                                      </p:to>
                                    </p:set>
                                    <p:anim calcmode="lin" valueType="num">
                                      <p:cBhvr>
                                        <p:cTn id="37" dur="1000" fill="hold"/>
                                        <p:tgtEl>
                                          <p:spTgt spid="66563">
                                            <p:txEl>
                                              <p:pRg st="6" end="6"/>
                                            </p:txEl>
                                          </p:spTgt>
                                        </p:tgtEl>
                                        <p:attrNameLst>
                                          <p:attrName>ppt_w</p:attrName>
                                        </p:attrNameLst>
                                      </p:cBhvr>
                                      <p:tavLst>
                                        <p:tav tm="0">
                                          <p:val>
                                            <p:strVal val="#ppt_w+.3"/>
                                          </p:val>
                                        </p:tav>
                                        <p:tav tm="100000">
                                          <p:val>
                                            <p:strVal val="#ppt_w"/>
                                          </p:val>
                                        </p:tav>
                                      </p:tavLst>
                                    </p:anim>
                                    <p:anim calcmode="lin" valueType="num">
                                      <p:cBhvr>
                                        <p:cTn id="38" dur="1000" fill="hold"/>
                                        <p:tgtEl>
                                          <p:spTgt spid="66563">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66563">
                                            <p:txEl>
                                              <p:pRg st="6" end="6"/>
                                            </p:txEl>
                                          </p:spTgt>
                                        </p:tgtEl>
                                      </p:cBhvr>
                                    </p:animEffect>
                                  </p:childTnLst>
                                </p:cTn>
                              </p:par>
                              <p:par>
                                <p:cTn id="40" presetID="50" presetClass="entr" presetSubtype="0" decel="100000" fill="hold" nodeType="withEffect">
                                  <p:stCondLst>
                                    <p:cond delay="0"/>
                                  </p:stCondLst>
                                  <p:childTnLst>
                                    <p:set>
                                      <p:cBhvr>
                                        <p:cTn id="41" dur="1" fill="hold">
                                          <p:stCondLst>
                                            <p:cond delay="0"/>
                                          </p:stCondLst>
                                        </p:cTn>
                                        <p:tgtEl>
                                          <p:spTgt spid="66563">
                                            <p:txEl>
                                              <p:pRg st="7" end="7"/>
                                            </p:txEl>
                                          </p:spTgt>
                                        </p:tgtEl>
                                        <p:attrNameLst>
                                          <p:attrName>style.visibility</p:attrName>
                                        </p:attrNameLst>
                                      </p:cBhvr>
                                      <p:to>
                                        <p:strVal val="visible"/>
                                      </p:to>
                                    </p:set>
                                    <p:anim calcmode="lin" valueType="num">
                                      <p:cBhvr>
                                        <p:cTn id="42" dur="1000" fill="hold"/>
                                        <p:tgtEl>
                                          <p:spTgt spid="66563">
                                            <p:txEl>
                                              <p:pRg st="7" end="7"/>
                                            </p:txEl>
                                          </p:spTgt>
                                        </p:tgtEl>
                                        <p:attrNameLst>
                                          <p:attrName>ppt_w</p:attrName>
                                        </p:attrNameLst>
                                      </p:cBhvr>
                                      <p:tavLst>
                                        <p:tav tm="0">
                                          <p:val>
                                            <p:strVal val="#ppt_w+.3"/>
                                          </p:val>
                                        </p:tav>
                                        <p:tav tm="100000">
                                          <p:val>
                                            <p:strVal val="#ppt_w"/>
                                          </p:val>
                                        </p:tav>
                                      </p:tavLst>
                                    </p:anim>
                                    <p:anim calcmode="lin" valueType="num">
                                      <p:cBhvr>
                                        <p:cTn id="43" dur="1000" fill="hold"/>
                                        <p:tgtEl>
                                          <p:spTgt spid="66563">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665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67587" name="Content Placeholder 2"/>
          <p:cNvSpPr>
            <a:spLocks noGrp="1"/>
          </p:cNvSpPr>
          <p:nvPr>
            <p:ph idx="1"/>
          </p:nvPr>
        </p:nvSpPr>
        <p:spPr/>
        <p:txBody>
          <a:bodyPr/>
          <a:lstStyle/>
          <a:p>
            <a:r>
              <a:rPr lang="fa-IR" b="1" smtClean="0">
                <a:cs typeface="B Nazanin" pitchFamily="2" charset="-78"/>
              </a:rPr>
              <a:t>گيومه</a:t>
            </a:r>
            <a:r>
              <a:rPr lang="fa-IR" smtClean="0"/>
              <a:t> (</a:t>
            </a:r>
            <a:r>
              <a:rPr lang="fa-IR" smtClean="0">
                <a:solidFill>
                  <a:srgbClr val="C00000"/>
                </a:solidFill>
              </a:rPr>
              <a:t>«»</a:t>
            </a:r>
            <a:r>
              <a:rPr lang="fa-IR" smtClean="0"/>
              <a:t>):</a:t>
            </a:r>
          </a:p>
          <a:p>
            <a:pPr algn="just">
              <a:buFont typeface="Wingdings 2" pitchFamily="18" charset="2"/>
              <a:buNone/>
            </a:pPr>
            <a:r>
              <a:rPr lang="fa-IR" smtClean="0"/>
              <a:t> - </a:t>
            </a:r>
            <a:r>
              <a:rPr lang="fa-IR" b="1" smtClean="0">
                <a:cs typeface="B Nazanin" pitchFamily="2" charset="-78"/>
              </a:rPr>
              <a:t>در اصل برای مشخص کردن آغاز و پايان سخن کسی غير از نويسنده ی اصلی  است؛ ولی گاهی برای مشخص کردن حرف، کلمه يا جمله ای که نويسنده بر آن تأکيد دارد نيز به کار می رود.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p:cTn id="7" dur="1000" fill="hold"/>
                                        <p:tgtEl>
                                          <p:spTgt spid="6758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758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7587">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67587">
                                            <p:txEl>
                                              <p:pRg st="1" end="1"/>
                                            </p:txEl>
                                          </p:spTgt>
                                        </p:tgtEl>
                                        <p:attrNameLst>
                                          <p:attrName>style.visibility</p:attrName>
                                        </p:attrNameLst>
                                      </p:cBhvr>
                                      <p:to>
                                        <p:strVal val="visible"/>
                                      </p:to>
                                    </p:set>
                                    <p:anim calcmode="lin" valueType="num">
                                      <p:cBhvr>
                                        <p:cTn id="12" dur="1000" fill="hold"/>
                                        <p:tgtEl>
                                          <p:spTgt spid="67587">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67587">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675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pPr algn="just"/>
            <a:r>
              <a:rPr lang="fa-IR" b="1" smtClean="0">
                <a:cs typeface="B Nazanin" pitchFamily="2" charset="-78"/>
              </a:rPr>
              <a:t>نشانه ی شگفتی (</a:t>
            </a:r>
            <a:r>
              <a:rPr lang="fa-IR" b="1" smtClean="0">
                <a:solidFill>
                  <a:srgbClr val="C00000"/>
                </a:solidFill>
                <a:cs typeface="B Nazanin" pitchFamily="2" charset="-78"/>
              </a:rPr>
              <a:t>!</a:t>
            </a:r>
            <a:r>
              <a:rPr lang="fa-IR" b="1" smtClean="0">
                <a:cs typeface="B Nazanin" pitchFamily="2" charset="-78"/>
              </a:rPr>
              <a:t>):</a:t>
            </a:r>
          </a:p>
          <a:p>
            <a:pPr algn="just">
              <a:buFont typeface="Wingdings 2" pitchFamily="18" charset="2"/>
              <a:buNone/>
            </a:pPr>
            <a:r>
              <a:rPr lang="fa-IR" b="1" smtClean="0">
                <a:cs typeface="B Nazanin" pitchFamily="2" charset="-78"/>
              </a:rPr>
              <a:t>- اين نشانه هرچند  نشانه ی شگفتی ناميده می شود، منحصر به شگفتی نيست؛ بلکه پس از هر کلمه يا عبارت يا جمله ای که حاکی از گونه ای انفعال انسانی باشد، نهاد می شود؛ مانند ترس، هيجان، نفرت، تحسين، خشم، طعنه، انکار، افسوس، دعا، امر، استمداد، تحذير، تهديد، تشويق، تنبيه و خطاب. به همين دليل گروهی آن را نشانه ی عاطفی نيز ناميده اند.</a:t>
            </a:r>
          </a:p>
          <a:p>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algn="ctr"/>
            <a:r>
              <a:rPr lang="fa-IR" sz="4000" smtClean="0">
                <a:cs typeface="B Nazanin" pitchFamily="2" charset="-78"/>
              </a:rPr>
              <a:t>نشانه های نگارشی</a:t>
            </a:r>
          </a:p>
        </p:txBody>
      </p:sp>
      <p:sp>
        <p:nvSpPr>
          <p:cNvPr id="3" name="Content Placeholder 2"/>
          <p:cNvSpPr>
            <a:spLocks noGrp="1"/>
          </p:cNvSpPr>
          <p:nvPr>
            <p:ph idx="1"/>
          </p:nvPr>
        </p:nvSpPr>
        <p:spPr/>
        <p:txBody>
          <a:bodyPr/>
          <a:lstStyle/>
          <a:p>
            <a:r>
              <a:rPr lang="fa-IR" sz="4000" b="1" smtClean="0">
                <a:solidFill>
                  <a:srgbClr val="FF0000"/>
                </a:solidFill>
                <a:cs typeface="B Nazanin" pitchFamily="2" charset="-78"/>
              </a:rPr>
              <a:t>پدر سيامک ديشب از اهواز به شيراز آمد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lstStyle/>
          <a:p>
            <a:pPr algn="ctr"/>
            <a:r>
              <a:rPr lang="fa-IR" smtClean="0">
                <a:cs typeface="B Nazanin" pitchFamily="2" charset="-78"/>
              </a:rPr>
              <a:t>نشانه های نگارشی</a:t>
            </a:r>
          </a:p>
        </p:txBody>
      </p:sp>
      <p:sp>
        <p:nvSpPr>
          <p:cNvPr id="3" name="Content Placeholder 2"/>
          <p:cNvSpPr>
            <a:spLocks noGrp="1"/>
          </p:cNvSpPr>
          <p:nvPr>
            <p:ph idx="1"/>
          </p:nvPr>
        </p:nvSpPr>
        <p:spPr/>
        <p:txBody>
          <a:bodyPr/>
          <a:lstStyle/>
          <a:p>
            <a:pPr algn="just"/>
            <a:r>
              <a:rPr lang="fa-IR" b="1" smtClean="0">
                <a:cs typeface="B Nazanin" pitchFamily="2" charset="-78"/>
              </a:rPr>
              <a:t>سيمرغ پادشاه دوردست پرندگان پر زيبايی در مرکز چين رها می کند پرندگان خسته از هرج و مرج طولانی تصميم می گيرند به دنبال يافتن اين شاه بروند می دانند که قصر او در قاف کوهی که به دور زمين کشيده شده است قرار دارد آن ها خود را در اين ماجرای تقريباً بی پايان در گير می کنند از هفت دره يا دريا می گذرند اسم وادی ماقبل آخر حيرت است نام آخر فنا است بسياری از زايران از ميانه ی راه باز می گردند و بسياری ديگر از بين می روند سی تای آن ها که بر اثر مصايب به خلوص رسيده اند بر روی کوه سيمرغ فرود می آيند سرانجام زيارتش می کنند پی می برند که سيمرغ هستند و سيمرغ هر يک از آن ها و تمام آن هاست اين سی مرغ در سيمرغ هستند و سيمرغ در هر کدام از آن هاست</a:t>
            </a:r>
          </a:p>
          <a:p>
            <a:pPr algn="just"/>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pPr algn="just"/>
            <a:r>
              <a:rPr lang="fa-IR" b="1" smtClean="0">
                <a:cs typeface="B Nazanin" pitchFamily="2" charset="-78"/>
              </a:rPr>
              <a:t>سيمرغ</a:t>
            </a:r>
            <a:r>
              <a:rPr lang="fa-IR" b="1" smtClean="0">
                <a:solidFill>
                  <a:srgbClr val="FF0000"/>
                </a:solidFill>
                <a:cs typeface="B Nazanin" pitchFamily="2" charset="-78"/>
              </a:rPr>
              <a:t>،</a:t>
            </a:r>
            <a:r>
              <a:rPr lang="fa-IR" b="1" smtClean="0">
                <a:cs typeface="B Nazanin" pitchFamily="2" charset="-78"/>
              </a:rPr>
              <a:t> پادشاه دوردست پرندگان</a:t>
            </a:r>
            <a:r>
              <a:rPr lang="fa-IR" b="1" smtClean="0">
                <a:solidFill>
                  <a:srgbClr val="FF0000"/>
                </a:solidFill>
                <a:cs typeface="B Nazanin" pitchFamily="2" charset="-78"/>
              </a:rPr>
              <a:t>،</a:t>
            </a:r>
            <a:r>
              <a:rPr lang="fa-IR" b="1" smtClean="0">
                <a:cs typeface="B Nazanin" pitchFamily="2" charset="-78"/>
              </a:rPr>
              <a:t> پر زيبايی در مرکز چين رها می کند</a:t>
            </a:r>
            <a:r>
              <a:rPr lang="fa-IR" b="1" smtClean="0">
                <a:solidFill>
                  <a:srgbClr val="FF0000"/>
                </a:solidFill>
                <a:cs typeface="B Nazanin" pitchFamily="2" charset="-78"/>
              </a:rPr>
              <a:t>.</a:t>
            </a:r>
            <a:r>
              <a:rPr lang="fa-IR" b="1" smtClean="0">
                <a:cs typeface="B Nazanin" pitchFamily="2" charset="-78"/>
              </a:rPr>
              <a:t> پرندگان</a:t>
            </a:r>
            <a:r>
              <a:rPr lang="fa-IR" b="1" smtClean="0">
                <a:solidFill>
                  <a:srgbClr val="FF0000"/>
                </a:solidFill>
                <a:cs typeface="B Nazanin" pitchFamily="2" charset="-78"/>
              </a:rPr>
              <a:t>،</a:t>
            </a:r>
            <a:r>
              <a:rPr lang="fa-IR" b="1" smtClean="0">
                <a:cs typeface="B Nazanin" pitchFamily="2" charset="-78"/>
              </a:rPr>
              <a:t> خسته از هرج و مرج طولانی</a:t>
            </a:r>
            <a:r>
              <a:rPr lang="fa-IR" b="1" smtClean="0">
                <a:solidFill>
                  <a:srgbClr val="FF0000"/>
                </a:solidFill>
                <a:cs typeface="B Nazanin" pitchFamily="2" charset="-78"/>
              </a:rPr>
              <a:t>، </a:t>
            </a:r>
            <a:r>
              <a:rPr lang="fa-IR" b="1" smtClean="0">
                <a:cs typeface="B Nazanin" pitchFamily="2" charset="-78"/>
              </a:rPr>
              <a:t>تصميم می گيرند به دنبال يافتن اين شاه بروند</a:t>
            </a:r>
            <a:r>
              <a:rPr lang="fa-IR" b="1" smtClean="0">
                <a:solidFill>
                  <a:srgbClr val="FF0000"/>
                </a:solidFill>
                <a:cs typeface="B Nazanin" pitchFamily="2" charset="-78"/>
              </a:rPr>
              <a:t>.</a:t>
            </a:r>
            <a:r>
              <a:rPr lang="fa-IR" b="1" smtClean="0">
                <a:cs typeface="B Nazanin" pitchFamily="2" charset="-78"/>
              </a:rPr>
              <a:t> می دانند که قصر او در قاف</a:t>
            </a:r>
            <a:r>
              <a:rPr lang="fa-IR" b="1" smtClean="0">
                <a:solidFill>
                  <a:srgbClr val="FF0000"/>
                </a:solidFill>
                <a:cs typeface="B Nazanin" pitchFamily="2" charset="-78"/>
              </a:rPr>
              <a:t>،</a:t>
            </a:r>
            <a:r>
              <a:rPr lang="fa-IR" b="1" smtClean="0">
                <a:cs typeface="B Nazanin" pitchFamily="2" charset="-78"/>
              </a:rPr>
              <a:t> کوهی که به دور زمين کشيده شده است</a:t>
            </a:r>
            <a:r>
              <a:rPr lang="fa-IR" b="1" smtClean="0">
                <a:solidFill>
                  <a:srgbClr val="FF0000"/>
                </a:solidFill>
                <a:cs typeface="B Nazanin" pitchFamily="2" charset="-78"/>
              </a:rPr>
              <a:t>،</a:t>
            </a:r>
            <a:r>
              <a:rPr lang="fa-IR" b="1" smtClean="0">
                <a:cs typeface="B Nazanin" pitchFamily="2" charset="-78"/>
              </a:rPr>
              <a:t> قرار دارد</a:t>
            </a:r>
            <a:r>
              <a:rPr lang="fa-IR" b="1" smtClean="0">
                <a:solidFill>
                  <a:srgbClr val="FF0000"/>
                </a:solidFill>
                <a:cs typeface="B Nazanin" pitchFamily="2" charset="-78"/>
              </a:rPr>
              <a:t>.</a:t>
            </a:r>
            <a:r>
              <a:rPr lang="fa-IR" b="1" smtClean="0">
                <a:cs typeface="B Nazanin" pitchFamily="2" charset="-78"/>
              </a:rPr>
              <a:t> آن ها خود را در اين ماجرای تقريباً بی پايان در گير می کنند</a:t>
            </a:r>
            <a:r>
              <a:rPr lang="fa-IR" b="1" smtClean="0">
                <a:solidFill>
                  <a:srgbClr val="FF0000"/>
                </a:solidFill>
                <a:cs typeface="B Nazanin" pitchFamily="2" charset="-78"/>
              </a:rPr>
              <a:t>.</a:t>
            </a:r>
            <a:r>
              <a:rPr lang="fa-IR" b="1" smtClean="0">
                <a:cs typeface="B Nazanin" pitchFamily="2" charset="-78"/>
              </a:rPr>
              <a:t> از هفت دره يا دريا می گذرند</a:t>
            </a:r>
            <a:r>
              <a:rPr lang="fa-IR" b="1" smtClean="0">
                <a:solidFill>
                  <a:srgbClr val="FF0000"/>
                </a:solidFill>
                <a:cs typeface="B Nazanin" pitchFamily="2" charset="-78"/>
              </a:rPr>
              <a:t>.</a:t>
            </a:r>
            <a:r>
              <a:rPr lang="fa-IR" b="1" smtClean="0">
                <a:cs typeface="B Nazanin" pitchFamily="2" charset="-78"/>
              </a:rPr>
              <a:t> اسم وادی ماقبل آخر</a:t>
            </a:r>
            <a:r>
              <a:rPr lang="fa-IR" b="1" smtClean="0">
                <a:solidFill>
                  <a:srgbClr val="FF0000"/>
                </a:solidFill>
                <a:cs typeface="B Nazanin" pitchFamily="2" charset="-78"/>
              </a:rPr>
              <a:t>«</a:t>
            </a:r>
            <a:r>
              <a:rPr lang="fa-IR" b="1" smtClean="0">
                <a:cs typeface="B Nazanin" pitchFamily="2" charset="-78"/>
              </a:rPr>
              <a:t>حيرت</a:t>
            </a:r>
            <a:r>
              <a:rPr lang="fa-IR" b="1" smtClean="0">
                <a:solidFill>
                  <a:srgbClr val="FF0000"/>
                </a:solidFill>
                <a:cs typeface="B Nazanin" pitchFamily="2" charset="-78"/>
              </a:rPr>
              <a:t>»</a:t>
            </a:r>
            <a:r>
              <a:rPr lang="fa-IR" b="1" smtClean="0">
                <a:cs typeface="B Nazanin" pitchFamily="2" charset="-78"/>
              </a:rPr>
              <a:t> است</a:t>
            </a:r>
            <a:r>
              <a:rPr lang="fa-IR" b="1" smtClean="0">
                <a:solidFill>
                  <a:srgbClr val="FF0000"/>
                </a:solidFill>
                <a:cs typeface="B Nazanin" pitchFamily="2" charset="-78"/>
              </a:rPr>
              <a:t>.</a:t>
            </a:r>
            <a:r>
              <a:rPr lang="fa-IR" b="1" smtClean="0">
                <a:cs typeface="B Nazanin" pitchFamily="2" charset="-78"/>
              </a:rPr>
              <a:t> نام آخر فنا است</a:t>
            </a:r>
            <a:r>
              <a:rPr lang="fa-IR" b="1" smtClean="0">
                <a:solidFill>
                  <a:srgbClr val="FF0000"/>
                </a:solidFill>
                <a:cs typeface="B Nazanin" pitchFamily="2" charset="-78"/>
              </a:rPr>
              <a:t>.</a:t>
            </a:r>
            <a:r>
              <a:rPr lang="fa-IR" b="1" smtClean="0">
                <a:cs typeface="B Nazanin" pitchFamily="2" charset="-78"/>
              </a:rPr>
              <a:t> بسياری از زايران از ميانه ی راه باز می گردند و بسياری ديگر از بين می روند</a:t>
            </a:r>
            <a:r>
              <a:rPr lang="fa-IR" b="1" smtClean="0">
                <a:solidFill>
                  <a:srgbClr val="FF0000"/>
                </a:solidFill>
                <a:cs typeface="B Nazanin" pitchFamily="2" charset="-78"/>
              </a:rPr>
              <a:t>.</a:t>
            </a:r>
            <a:r>
              <a:rPr lang="fa-IR" b="1" smtClean="0">
                <a:cs typeface="B Nazanin" pitchFamily="2" charset="-78"/>
              </a:rPr>
              <a:t> سی تای آن ها</a:t>
            </a:r>
            <a:r>
              <a:rPr lang="fa-IR" b="1" smtClean="0">
                <a:solidFill>
                  <a:srgbClr val="FF0000"/>
                </a:solidFill>
                <a:cs typeface="B Nazanin" pitchFamily="2" charset="-78"/>
              </a:rPr>
              <a:t>،</a:t>
            </a:r>
            <a:r>
              <a:rPr lang="fa-IR" b="1" smtClean="0">
                <a:cs typeface="B Nazanin" pitchFamily="2" charset="-78"/>
              </a:rPr>
              <a:t> که بر اثر مصايب به خلوص رسيده اند</a:t>
            </a:r>
            <a:r>
              <a:rPr lang="fa-IR" b="1" smtClean="0">
                <a:solidFill>
                  <a:srgbClr val="FF0000"/>
                </a:solidFill>
                <a:cs typeface="B Nazanin" pitchFamily="2" charset="-78"/>
              </a:rPr>
              <a:t>،</a:t>
            </a:r>
            <a:r>
              <a:rPr lang="fa-IR" b="1" smtClean="0">
                <a:cs typeface="B Nazanin" pitchFamily="2" charset="-78"/>
              </a:rPr>
              <a:t> بر روی کوه سيمرغ فرود می آيند</a:t>
            </a:r>
            <a:r>
              <a:rPr lang="fa-IR" b="1" smtClean="0">
                <a:solidFill>
                  <a:srgbClr val="FF0000"/>
                </a:solidFill>
                <a:cs typeface="B Nazanin" pitchFamily="2" charset="-78"/>
              </a:rPr>
              <a:t>.</a:t>
            </a:r>
            <a:r>
              <a:rPr lang="fa-IR" b="1" smtClean="0">
                <a:cs typeface="B Nazanin" pitchFamily="2" charset="-78"/>
              </a:rPr>
              <a:t> سرانجام زيارتش می کنند</a:t>
            </a:r>
            <a:r>
              <a:rPr lang="fa-IR" b="1" smtClean="0">
                <a:solidFill>
                  <a:srgbClr val="FF0000"/>
                </a:solidFill>
                <a:cs typeface="B Nazanin" pitchFamily="2" charset="-78"/>
              </a:rPr>
              <a:t>؛</a:t>
            </a:r>
            <a:r>
              <a:rPr lang="fa-IR" b="1" smtClean="0">
                <a:cs typeface="B Nazanin" pitchFamily="2" charset="-78"/>
              </a:rPr>
              <a:t> پی می برند که سيمرغ هستند و سيمرغ هر يک از آن ها و تمام آن هاست</a:t>
            </a:r>
            <a:r>
              <a:rPr lang="fa-IR" b="1" smtClean="0">
                <a:solidFill>
                  <a:srgbClr val="FF0000"/>
                </a:solidFill>
                <a:cs typeface="B Nazanin" pitchFamily="2" charset="-78"/>
              </a:rPr>
              <a:t>.</a:t>
            </a:r>
            <a:r>
              <a:rPr lang="fa-IR" b="1" smtClean="0">
                <a:cs typeface="B Nazanin" pitchFamily="2" charset="-78"/>
              </a:rPr>
              <a:t> اين سی مرغ در سيمرغ هستند و سيمرغ در هر کدام از آن هاست</a:t>
            </a:r>
            <a:r>
              <a:rPr lang="fa-IR" b="1" smtClean="0">
                <a:solidFill>
                  <a:srgbClr val="FF0000"/>
                </a:solidFill>
                <a:cs typeface="B Nazanin" pitchFamily="2" charset="-7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p:txBody>
          <a:bodyPr/>
          <a:lstStyle/>
          <a:p>
            <a:pPr algn="ctr"/>
            <a:r>
              <a:rPr lang="fa-IR" smtClean="0"/>
              <a:t>نشانه های نگارشی</a:t>
            </a:r>
          </a:p>
        </p:txBody>
      </p:sp>
      <p:sp>
        <p:nvSpPr>
          <p:cNvPr id="3" name="Content Placeholder 2"/>
          <p:cNvSpPr>
            <a:spLocks noGrp="1"/>
          </p:cNvSpPr>
          <p:nvPr>
            <p:ph idx="1"/>
          </p:nvPr>
        </p:nvSpPr>
        <p:spPr/>
        <p:txBody>
          <a:bodyPr/>
          <a:lstStyle/>
          <a:p>
            <a:pPr algn="just">
              <a:buFont typeface="Wingdings 2" pitchFamily="18" charset="2"/>
              <a:buNone/>
            </a:pPr>
            <a:r>
              <a:rPr lang="fa-IR" b="1" smtClean="0">
                <a:cs typeface="B Nazanin" pitchFamily="2" charset="-78"/>
              </a:rPr>
              <a:t>از مهد کودک چيزی يادمان نمی آيد ولی مادرمان می گويد وقتی خواستيم نام تو را بنويسيم گفتند اين مهد کودک غير انتفاعی است بچه ي شما بايد علاوه بر شهريه امتحان ورودی هم بدهد اين طور که مادرمان روايت می کند ما همان طور که توی قنداق بوديم ورقه ی امتحان ورودی را با موفقيت پر کرديم</a:t>
            </a:r>
            <a:endParaRPr lang="fa-IR" b="1" smtClean="0">
              <a:solidFill>
                <a:srgbClr val="FF0000"/>
              </a:solidFill>
              <a:cs typeface="B Nazanin" pitchFamily="2" charset="-78"/>
            </a:endParaRPr>
          </a:p>
          <a:p>
            <a:pPr algn="just">
              <a:buFont typeface="Wingdings 2" pitchFamily="18" charset="2"/>
              <a:buNone/>
            </a:pPr>
            <a:r>
              <a:rPr lang="fa-IR" b="1" smtClean="0">
                <a:cs typeface="B Nazanin" pitchFamily="2" charset="-78"/>
              </a:rPr>
              <a:t>       بقيه اش را خودمان يادمان می آيد مثلاً وقتی خواستيم وارد دبستان بشويم گفتند</a:t>
            </a:r>
            <a:r>
              <a:rPr lang="fa-IR" b="1" smtClean="0">
                <a:solidFill>
                  <a:srgbClr val="FF0000"/>
                </a:solidFill>
                <a:cs typeface="B Nazanin" pitchFamily="2" charset="-78"/>
              </a:rPr>
              <a:t> </a:t>
            </a:r>
            <a:r>
              <a:rPr lang="fa-IR" b="1" smtClean="0">
                <a:cs typeface="B Nazanin" pitchFamily="2" charset="-78"/>
              </a:rPr>
              <a:t>اين دبستان چون نمونه ی مردمی</a:t>
            </a:r>
            <a:r>
              <a:rPr lang="fa-IR" b="1" smtClean="0">
                <a:solidFill>
                  <a:srgbClr val="FF0000"/>
                </a:solidFill>
                <a:cs typeface="B Nazanin" pitchFamily="2" charset="-78"/>
              </a:rPr>
              <a:t> </a:t>
            </a:r>
            <a:r>
              <a:rPr lang="fa-IR" b="1" smtClean="0">
                <a:cs typeface="B Nazanin" pitchFamily="2" charset="-78"/>
              </a:rPr>
              <a:t>شده است بايد علاوه بر هفت هزار تومان وجه رايج مملکتی امتحان ورودی هم بدهيد ما از اين امتحان هم سربلند بيرون آمديم</a:t>
            </a:r>
            <a:r>
              <a:rPr lang="fa-IR" b="1" smtClean="0">
                <a:solidFill>
                  <a:srgbClr val="FF0000"/>
                </a:solidFill>
                <a:cs typeface="B Nazanin" pitchFamily="2" charset="-78"/>
              </a:rPr>
              <a:t> </a:t>
            </a:r>
            <a:r>
              <a:rPr lang="fa-IR" b="1" smtClean="0">
                <a:cs typeface="B Nazanin" pitchFamily="2" charset="-78"/>
              </a:rPr>
              <a:t>در تمام دوره ی دبستان با جديت و تلاشمان نگذاشتيم پول هايی که پدرمان برای شهريه قرض کرده بود سوخت بشود</a:t>
            </a:r>
            <a:endParaRPr lang="fa-IR" b="1" smtClean="0">
              <a:solidFill>
                <a:srgbClr val="FF0000"/>
              </a:solidFill>
              <a:cs typeface="B Nazanin" pitchFamily="2" charset="-78"/>
            </a:endParaRPr>
          </a:p>
          <a:p>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pPr algn="ctr"/>
            <a:r>
              <a:rPr lang="fa-IR" smtClean="0"/>
              <a:t>نشانه های نگارشی</a:t>
            </a:r>
          </a:p>
        </p:txBody>
      </p:sp>
      <p:sp>
        <p:nvSpPr>
          <p:cNvPr id="72707" name="Content Placeholder 2"/>
          <p:cNvSpPr>
            <a:spLocks noGrp="1"/>
          </p:cNvSpPr>
          <p:nvPr>
            <p:ph idx="1"/>
          </p:nvPr>
        </p:nvSpPr>
        <p:spPr/>
        <p:txBody>
          <a:bodyPr/>
          <a:lstStyle/>
          <a:p>
            <a:pPr algn="just">
              <a:buFont typeface="Wingdings 2" pitchFamily="18" charset="2"/>
              <a:buNone/>
            </a:pPr>
            <a:r>
              <a:rPr lang="fa-IR" smtClean="0"/>
              <a:t>      </a:t>
            </a:r>
            <a:r>
              <a:rPr lang="fa-IR" b="1" smtClean="0">
                <a:cs typeface="B Nazanin" pitchFamily="2" charset="-78"/>
              </a:rPr>
              <a:t>از مهد کودک چيزی يادمان نمی آيد</a:t>
            </a:r>
            <a:r>
              <a:rPr lang="fa-IR" b="1" smtClean="0">
                <a:solidFill>
                  <a:srgbClr val="FF0000"/>
                </a:solidFill>
                <a:cs typeface="B Nazanin" pitchFamily="2" charset="-78"/>
              </a:rPr>
              <a:t>،</a:t>
            </a:r>
            <a:r>
              <a:rPr lang="fa-IR" b="1" smtClean="0">
                <a:cs typeface="B Nazanin" pitchFamily="2" charset="-78"/>
              </a:rPr>
              <a:t> ولی مادرمان می گويد</a:t>
            </a:r>
            <a:r>
              <a:rPr lang="fa-IR" b="1" smtClean="0">
                <a:solidFill>
                  <a:srgbClr val="FF0000"/>
                </a:solidFill>
                <a:cs typeface="B Nazanin" pitchFamily="2" charset="-78"/>
              </a:rPr>
              <a:t>:</a:t>
            </a:r>
            <a:r>
              <a:rPr lang="fa-IR" b="1" smtClean="0">
                <a:cs typeface="B Nazanin" pitchFamily="2" charset="-78"/>
              </a:rPr>
              <a:t> وقتی خواستيم نام تو را بنويسيم</a:t>
            </a:r>
            <a:r>
              <a:rPr lang="fa-IR" b="1" smtClean="0">
                <a:solidFill>
                  <a:srgbClr val="FF0000"/>
                </a:solidFill>
                <a:cs typeface="B Nazanin" pitchFamily="2" charset="-78"/>
              </a:rPr>
              <a:t>،</a:t>
            </a:r>
            <a:r>
              <a:rPr lang="fa-IR" b="1" smtClean="0">
                <a:cs typeface="B Nazanin" pitchFamily="2" charset="-78"/>
              </a:rPr>
              <a:t> گفتند</a:t>
            </a:r>
            <a:r>
              <a:rPr lang="fa-IR" b="1" smtClean="0">
                <a:solidFill>
                  <a:srgbClr val="FF0000"/>
                </a:solidFill>
                <a:cs typeface="B Nazanin" pitchFamily="2" charset="-78"/>
              </a:rPr>
              <a:t>:</a:t>
            </a:r>
            <a:r>
              <a:rPr lang="fa-IR" b="1" smtClean="0">
                <a:cs typeface="B Nazanin" pitchFamily="2" charset="-78"/>
              </a:rPr>
              <a:t> اين مهد کودک </a:t>
            </a:r>
            <a:r>
              <a:rPr lang="fa-IR" b="1" smtClean="0">
                <a:solidFill>
                  <a:srgbClr val="FF0000"/>
                </a:solidFill>
                <a:cs typeface="B Nazanin" pitchFamily="2" charset="-78"/>
              </a:rPr>
              <a:t>«</a:t>
            </a:r>
            <a:r>
              <a:rPr lang="fa-IR" b="1" smtClean="0">
                <a:cs typeface="B Nazanin" pitchFamily="2" charset="-78"/>
              </a:rPr>
              <a:t>غير انتفاعی</a:t>
            </a:r>
            <a:r>
              <a:rPr lang="fa-IR" b="1" smtClean="0">
                <a:solidFill>
                  <a:srgbClr val="FF0000"/>
                </a:solidFill>
                <a:cs typeface="B Nazanin" pitchFamily="2" charset="-78"/>
              </a:rPr>
              <a:t>»</a:t>
            </a:r>
            <a:r>
              <a:rPr lang="fa-IR" b="1" smtClean="0">
                <a:cs typeface="B Nazanin" pitchFamily="2" charset="-78"/>
              </a:rPr>
              <a:t> است</a:t>
            </a:r>
            <a:r>
              <a:rPr lang="fa-IR" b="1" smtClean="0">
                <a:solidFill>
                  <a:srgbClr val="FF0000"/>
                </a:solidFill>
                <a:cs typeface="B Nazanin" pitchFamily="2" charset="-78"/>
              </a:rPr>
              <a:t>.</a:t>
            </a:r>
            <a:r>
              <a:rPr lang="fa-IR" b="1" smtClean="0">
                <a:cs typeface="B Nazanin" pitchFamily="2" charset="-78"/>
              </a:rPr>
              <a:t> بچه ي شما بايد علاوه بر شهريه</a:t>
            </a:r>
            <a:r>
              <a:rPr lang="fa-IR" b="1" smtClean="0">
                <a:solidFill>
                  <a:srgbClr val="FF0000"/>
                </a:solidFill>
                <a:cs typeface="B Nazanin" pitchFamily="2" charset="-78"/>
              </a:rPr>
              <a:t>،</a:t>
            </a:r>
            <a:r>
              <a:rPr lang="fa-IR" b="1" smtClean="0">
                <a:cs typeface="B Nazanin" pitchFamily="2" charset="-78"/>
              </a:rPr>
              <a:t> امتحان ورودی هم بدهد</a:t>
            </a:r>
            <a:r>
              <a:rPr lang="fa-IR" b="1" smtClean="0">
                <a:solidFill>
                  <a:srgbClr val="FF0000"/>
                </a:solidFill>
                <a:cs typeface="B Nazanin" pitchFamily="2" charset="-78"/>
              </a:rPr>
              <a:t>.</a:t>
            </a:r>
            <a:r>
              <a:rPr lang="fa-IR" b="1" smtClean="0">
                <a:cs typeface="B Nazanin" pitchFamily="2" charset="-78"/>
              </a:rPr>
              <a:t> اين طور که مادرمان روايت می کند</a:t>
            </a:r>
            <a:r>
              <a:rPr lang="fa-IR" b="1" smtClean="0">
                <a:solidFill>
                  <a:srgbClr val="FF0000"/>
                </a:solidFill>
                <a:cs typeface="B Nazanin" pitchFamily="2" charset="-78"/>
              </a:rPr>
              <a:t>،</a:t>
            </a:r>
            <a:r>
              <a:rPr lang="fa-IR" b="1" smtClean="0">
                <a:cs typeface="B Nazanin" pitchFamily="2" charset="-78"/>
              </a:rPr>
              <a:t> ما همان طور که توی قنداق بوديم</a:t>
            </a:r>
            <a:r>
              <a:rPr lang="fa-IR" b="1" smtClean="0">
                <a:solidFill>
                  <a:srgbClr val="FF0000"/>
                </a:solidFill>
                <a:cs typeface="B Nazanin" pitchFamily="2" charset="-78"/>
              </a:rPr>
              <a:t>،</a:t>
            </a:r>
            <a:r>
              <a:rPr lang="fa-IR" b="1" smtClean="0">
                <a:cs typeface="B Nazanin" pitchFamily="2" charset="-78"/>
              </a:rPr>
              <a:t> ورقه ی امتحان ورودی را با موفقيت پر کرديم</a:t>
            </a:r>
            <a:r>
              <a:rPr lang="fa-IR" b="1" smtClean="0">
                <a:solidFill>
                  <a:srgbClr val="FF0000"/>
                </a:solidFill>
                <a:cs typeface="B Nazanin" pitchFamily="2" charset="-78"/>
              </a:rPr>
              <a:t>.</a:t>
            </a:r>
          </a:p>
          <a:p>
            <a:pPr algn="just">
              <a:buFont typeface="Wingdings 2" pitchFamily="18" charset="2"/>
              <a:buNone/>
            </a:pPr>
            <a:r>
              <a:rPr lang="fa-IR" b="1" smtClean="0">
                <a:cs typeface="B Nazanin" pitchFamily="2" charset="-78"/>
              </a:rPr>
              <a:t>       بقيه اش را خودمان يادمان می آيد</a:t>
            </a:r>
            <a:r>
              <a:rPr lang="fa-IR" b="1" smtClean="0">
                <a:solidFill>
                  <a:srgbClr val="FF0000"/>
                </a:solidFill>
                <a:cs typeface="B Nazanin" pitchFamily="2" charset="-78"/>
              </a:rPr>
              <a:t>؛</a:t>
            </a:r>
            <a:r>
              <a:rPr lang="fa-IR" b="1" smtClean="0">
                <a:cs typeface="B Nazanin" pitchFamily="2" charset="-78"/>
              </a:rPr>
              <a:t> مثلاً وقتی خواستيم وارد دبستان بشويم</a:t>
            </a:r>
            <a:r>
              <a:rPr lang="fa-IR" b="1" smtClean="0">
                <a:solidFill>
                  <a:srgbClr val="FF0000"/>
                </a:solidFill>
                <a:cs typeface="B Nazanin" pitchFamily="2" charset="-78"/>
              </a:rPr>
              <a:t>،</a:t>
            </a:r>
            <a:r>
              <a:rPr lang="fa-IR" b="1" smtClean="0">
                <a:cs typeface="B Nazanin" pitchFamily="2" charset="-78"/>
              </a:rPr>
              <a:t> گفتند</a:t>
            </a:r>
            <a:r>
              <a:rPr lang="fa-IR" b="1" smtClean="0">
                <a:solidFill>
                  <a:srgbClr val="FF0000"/>
                </a:solidFill>
                <a:cs typeface="B Nazanin" pitchFamily="2" charset="-78"/>
              </a:rPr>
              <a:t>: </a:t>
            </a:r>
            <a:r>
              <a:rPr lang="fa-IR" b="1" smtClean="0">
                <a:cs typeface="B Nazanin" pitchFamily="2" charset="-78"/>
              </a:rPr>
              <a:t>اين دبستان چون </a:t>
            </a:r>
            <a:r>
              <a:rPr lang="fa-IR" b="1" smtClean="0">
                <a:solidFill>
                  <a:srgbClr val="FF0000"/>
                </a:solidFill>
                <a:cs typeface="B Nazanin" pitchFamily="2" charset="-78"/>
              </a:rPr>
              <a:t>«</a:t>
            </a:r>
            <a:r>
              <a:rPr lang="fa-IR" b="1" smtClean="0">
                <a:cs typeface="B Nazanin" pitchFamily="2" charset="-78"/>
              </a:rPr>
              <a:t>نمونه ی مردمی</a:t>
            </a:r>
            <a:r>
              <a:rPr lang="fa-IR" b="1" smtClean="0">
                <a:solidFill>
                  <a:srgbClr val="FF0000"/>
                </a:solidFill>
                <a:cs typeface="B Nazanin" pitchFamily="2" charset="-78"/>
              </a:rPr>
              <a:t>»</a:t>
            </a:r>
            <a:r>
              <a:rPr lang="fa-IR" b="1" smtClean="0">
                <a:cs typeface="B Nazanin" pitchFamily="2" charset="-78"/>
              </a:rPr>
              <a:t> شده است</a:t>
            </a:r>
            <a:r>
              <a:rPr lang="fa-IR" b="1" smtClean="0">
                <a:solidFill>
                  <a:srgbClr val="FF0000"/>
                </a:solidFill>
                <a:cs typeface="B Nazanin" pitchFamily="2" charset="-78"/>
              </a:rPr>
              <a:t>،</a:t>
            </a:r>
            <a:r>
              <a:rPr lang="fa-IR" b="1" smtClean="0">
                <a:cs typeface="B Nazanin" pitchFamily="2" charset="-78"/>
              </a:rPr>
              <a:t> بايد علاوه بر هفت هزار تومان وجه رايج مملکتی</a:t>
            </a:r>
            <a:r>
              <a:rPr lang="fa-IR" b="1" smtClean="0">
                <a:solidFill>
                  <a:srgbClr val="FF0000"/>
                </a:solidFill>
                <a:cs typeface="B Nazanin" pitchFamily="2" charset="-78"/>
              </a:rPr>
              <a:t>،</a:t>
            </a:r>
            <a:r>
              <a:rPr lang="fa-IR" b="1" smtClean="0">
                <a:cs typeface="B Nazanin" pitchFamily="2" charset="-78"/>
              </a:rPr>
              <a:t> امتحان ورودی هم بدهيد</a:t>
            </a:r>
            <a:r>
              <a:rPr lang="fa-IR" b="1" smtClean="0">
                <a:solidFill>
                  <a:srgbClr val="FF0000"/>
                </a:solidFill>
                <a:cs typeface="B Nazanin" pitchFamily="2" charset="-78"/>
              </a:rPr>
              <a:t>.</a:t>
            </a:r>
            <a:r>
              <a:rPr lang="fa-IR" b="1" smtClean="0">
                <a:cs typeface="B Nazanin" pitchFamily="2" charset="-78"/>
              </a:rPr>
              <a:t> ما از اين امتحان هم سربلند بيرون آمديم</a:t>
            </a:r>
            <a:r>
              <a:rPr lang="fa-IR" b="1" smtClean="0">
                <a:solidFill>
                  <a:srgbClr val="FF0000"/>
                </a:solidFill>
                <a:cs typeface="B Nazanin" pitchFamily="2" charset="-78"/>
              </a:rPr>
              <a:t>.</a:t>
            </a:r>
            <a:r>
              <a:rPr lang="fa-IR" b="1" smtClean="0">
                <a:cs typeface="B Nazanin" pitchFamily="2" charset="-78"/>
              </a:rPr>
              <a:t> در تمام دوره ی دبستان با جديت و تلاشمان نگذاشتيم پول هايی که پدرمان برای شهريه قرض کرده بود</a:t>
            </a:r>
            <a:r>
              <a:rPr lang="fa-IR" b="1" smtClean="0">
                <a:solidFill>
                  <a:srgbClr val="FF0000"/>
                </a:solidFill>
                <a:cs typeface="B Nazanin" pitchFamily="2" charset="-78"/>
              </a:rPr>
              <a:t>،</a:t>
            </a:r>
            <a:r>
              <a:rPr lang="fa-IR" b="1" smtClean="0">
                <a:cs typeface="B Nazanin" pitchFamily="2" charset="-78"/>
              </a:rPr>
              <a:t> سوخت بشود</a:t>
            </a:r>
            <a:r>
              <a:rPr lang="fa-IR" b="1" smtClean="0">
                <a:solidFill>
                  <a:srgbClr val="FF0000"/>
                </a:solidFill>
                <a:cs typeface="B Nazanin" pitchFamily="2" charset="-7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mph" presetSubtype="0" fill="hold" nodeType="clickEffect">
                                  <p:stCondLst>
                                    <p:cond delay="0"/>
                                  </p:stCondLst>
                                  <p:childTnLst>
                                    <p:animClr clrSpc="hsl" dir="cw">
                                      <p:cBhvr override="childStyle">
                                        <p:cTn id="6" dur="500" fill="hold"/>
                                        <p:tgtEl>
                                          <p:spTgt spid="72707">
                                            <p:txEl>
                                              <p:pRg st="0" end="0"/>
                                            </p:txEl>
                                          </p:spTgt>
                                        </p:tgtEl>
                                        <p:attrNameLst>
                                          <p:attrName>style.color</p:attrName>
                                        </p:attrNameLst>
                                      </p:cBhvr>
                                      <p:by>
                                        <p:hsl h="10842353" s="0" l="0"/>
                                      </p:by>
                                    </p:animClr>
                                    <p:animClr clrSpc="hsl" dir="cw">
                                      <p:cBhvr>
                                        <p:cTn id="7" dur="500" fill="hold"/>
                                        <p:tgtEl>
                                          <p:spTgt spid="72707">
                                            <p:txEl>
                                              <p:pRg st="0" end="0"/>
                                            </p:txEl>
                                          </p:spTgt>
                                        </p:tgtEl>
                                        <p:attrNameLst>
                                          <p:attrName>fillcolor</p:attrName>
                                        </p:attrNameLst>
                                      </p:cBhvr>
                                      <p:by>
                                        <p:hsl h="10842353" s="0" l="0"/>
                                      </p:by>
                                    </p:animClr>
                                    <p:animClr clrSpc="hsl" dir="cw">
                                      <p:cBhvr>
                                        <p:cTn id="8" dur="500" fill="hold"/>
                                        <p:tgtEl>
                                          <p:spTgt spid="72707">
                                            <p:txEl>
                                              <p:pRg st="0" end="0"/>
                                            </p:txEl>
                                          </p:spTgt>
                                        </p:tgtEl>
                                        <p:attrNameLst>
                                          <p:attrName>stroke.color</p:attrName>
                                        </p:attrNameLst>
                                      </p:cBhvr>
                                      <p:by>
                                        <p:hsl h="10842353" s="0" l="0"/>
                                      </p:by>
                                    </p:animClr>
                                    <p:set>
                                      <p:cBhvr>
                                        <p:cTn id="9" dur="500" fill="hold"/>
                                        <p:tgtEl>
                                          <p:spTgt spid="72707">
                                            <p:txEl>
                                              <p:pRg st="0" end="0"/>
                                            </p:txEl>
                                          </p:spTgt>
                                        </p:tgtEl>
                                        <p:attrNameLst>
                                          <p:attrName>fill.type</p:attrName>
                                        </p:attrNameLst>
                                      </p:cBhvr>
                                      <p:to>
                                        <p:strVal val="solid"/>
                                      </p:to>
                                    </p:set>
                                  </p:childTnLst>
                                </p:cTn>
                              </p:par>
                              <p:par>
                                <p:cTn id="10" presetID="23" presetClass="emph" presetSubtype="0" fill="hold" nodeType="withEffect">
                                  <p:stCondLst>
                                    <p:cond delay="0"/>
                                  </p:stCondLst>
                                  <p:childTnLst>
                                    <p:animClr clrSpc="hsl" dir="cw">
                                      <p:cBhvr override="childStyle">
                                        <p:cTn id="11" dur="500" fill="hold"/>
                                        <p:tgtEl>
                                          <p:spTgt spid="72707">
                                            <p:txEl>
                                              <p:pRg st="1" end="1"/>
                                            </p:txEl>
                                          </p:spTgt>
                                        </p:tgtEl>
                                        <p:attrNameLst>
                                          <p:attrName>style.color</p:attrName>
                                        </p:attrNameLst>
                                      </p:cBhvr>
                                      <p:by>
                                        <p:hsl h="10842353" s="0" l="0"/>
                                      </p:by>
                                    </p:animClr>
                                    <p:animClr clrSpc="hsl" dir="cw">
                                      <p:cBhvr>
                                        <p:cTn id="12" dur="500" fill="hold"/>
                                        <p:tgtEl>
                                          <p:spTgt spid="72707">
                                            <p:txEl>
                                              <p:pRg st="1" end="1"/>
                                            </p:txEl>
                                          </p:spTgt>
                                        </p:tgtEl>
                                        <p:attrNameLst>
                                          <p:attrName>fillcolor</p:attrName>
                                        </p:attrNameLst>
                                      </p:cBhvr>
                                      <p:by>
                                        <p:hsl h="10842353" s="0" l="0"/>
                                      </p:by>
                                    </p:animClr>
                                    <p:animClr clrSpc="hsl" dir="cw">
                                      <p:cBhvr>
                                        <p:cTn id="13" dur="500" fill="hold"/>
                                        <p:tgtEl>
                                          <p:spTgt spid="72707">
                                            <p:txEl>
                                              <p:pRg st="1" end="1"/>
                                            </p:txEl>
                                          </p:spTgt>
                                        </p:tgtEl>
                                        <p:attrNameLst>
                                          <p:attrName>stroke.color</p:attrName>
                                        </p:attrNameLst>
                                      </p:cBhvr>
                                      <p:by>
                                        <p:hsl h="10842353" s="0" l="0"/>
                                      </p:by>
                                    </p:animClr>
                                    <p:set>
                                      <p:cBhvr>
                                        <p:cTn id="14" dur="500" fill="hold"/>
                                        <p:tgtEl>
                                          <p:spTgt spid="7270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fa-IR" smtClean="0">
                <a:cs typeface="B Nazanin" pitchFamily="2" charset="-78"/>
              </a:rPr>
              <a:t>پيام تبريک</a:t>
            </a:r>
          </a:p>
        </p:txBody>
      </p:sp>
      <p:sp>
        <p:nvSpPr>
          <p:cNvPr id="38915" name="Content Placeholder 2"/>
          <p:cNvSpPr>
            <a:spLocks noGrp="1"/>
          </p:cNvSpPr>
          <p:nvPr>
            <p:ph idx="1"/>
          </p:nvPr>
        </p:nvSpPr>
        <p:spPr/>
        <p:txBody>
          <a:bodyPr/>
          <a:lstStyle/>
          <a:p>
            <a:pPr algn="just" eaLnBrk="1" hangingPunct="1">
              <a:buFont typeface="Wingdings 2" pitchFamily="18" charset="2"/>
              <a:buNone/>
            </a:pPr>
            <a:r>
              <a:rPr lang="fa-IR" smtClean="0">
                <a:cs typeface="B Nazanin" pitchFamily="2" charset="-78"/>
              </a:rPr>
              <a:t>   </a:t>
            </a:r>
            <a:r>
              <a:rPr lang="fa-IR" b="1" smtClean="0">
                <a:cs typeface="B Nazanin" pitchFamily="2" charset="-78"/>
              </a:rPr>
              <a:t>همکار گرامی سرکار خانم / جناب آقای ...</a:t>
            </a:r>
          </a:p>
          <a:p>
            <a:pPr algn="just" eaLnBrk="1" hangingPunct="1">
              <a:buFont typeface="Wingdings 2" pitchFamily="18" charset="2"/>
              <a:buNone/>
            </a:pPr>
            <a:r>
              <a:rPr lang="fa-IR" b="1" smtClean="0">
                <a:cs typeface="B Nazanin" pitchFamily="2" charset="-78"/>
              </a:rPr>
              <a:t>   با شادمانی فراوان، انتخاب شايسته ی جناب عالی را به عنوان کارمند نمونه تبريک می گوييم و سربلندی شما را از خداوند بزرگ خواهانيم.</a:t>
            </a:r>
          </a:p>
          <a:p>
            <a:pPr algn="just" eaLnBrk="1" hangingPunct="1">
              <a:buFont typeface="Wingdings 2" pitchFamily="18" charset="2"/>
              <a:buNone/>
            </a:pPr>
            <a:r>
              <a:rPr lang="fa-IR" b="1" smtClean="0">
                <a:cs typeface="B Nazanin" pitchFamily="2" charset="-78"/>
              </a:rPr>
              <a:t>                                روابط عمومی ....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1000" fill="hold"/>
                                        <p:tgtEl>
                                          <p:spTgt spid="3891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891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8915">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 calcmode="lin" valueType="num">
                                      <p:cBhvr>
                                        <p:cTn id="12" dur="1000" fill="hold"/>
                                        <p:tgtEl>
                                          <p:spTgt spid="38915">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8915">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8915">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 calcmode="lin" valueType="num">
                                      <p:cBhvr>
                                        <p:cTn id="17" dur="1000" fill="hold"/>
                                        <p:tgtEl>
                                          <p:spTgt spid="38915">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8915">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a:r>
              <a:rPr lang="fa-IR" sz="3500" b="1" smtClean="0">
                <a:cs typeface="B Nazanin" pitchFamily="2" charset="-78"/>
              </a:rPr>
              <a:t>انواع نامه ها از نظر موضوع :</a:t>
            </a:r>
            <a:endParaRPr lang="en-US" sz="3500" b="1" smtClean="0">
              <a:cs typeface="B Nazanin" pitchFamily="2" charset="-78"/>
            </a:endParaRPr>
          </a:p>
        </p:txBody>
      </p:sp>
      <p:sp>
        <p:nvSpPr>
          <p:cNvPr id="17411" name="Content Placeholder 2"/>
          <p:cNvSpPr>
            <a:spLocks noGrp="1"/>
          </p:cNvSpPr>
          <p:nvPr>
            <p:ph idx="1"/>
          </p:nvPr>
        </p:nvSpPr>
        <p:spPr>
          <a:xfrm>
            <a:off x="5257800" y="1905000"/>
            <a:ext cx="2590800" cy="4389438"/>
          </a:xfrm>
        </p:spPr>
        <p:txBody>
          <a:bodyPr/>
          <a:lstStyle/>
          <a:p>
            <a:r>
              <a:rPr lang="fa-IR" smtClean="0">
                <a:cs typeface="B Nazanin" pitchFamily="2" charset="-78"/>
              </a:rPr>
              <a:t>فرمان</a:t>
            </a:r>
          </a:p>
          <a:p>
            <a:r>
              <a:rPr lang="fa-IR" smtClean="0">
                <a:cs typeface="B Nazanin" pitchFamily="2" charset="-78"/>
              </a:rPr>
              <a:t>ابلاغ</a:t>
            </a:r>
          </a:p>
          <a:p>
            <a:r>
              <a:rPr lang="fa-IR" smtClean="0">
                <a:cs typeface="B Nazanin" pitchFamily="2" charset="-78"/>
              </a:rPr>
              <a:t>حکم</a:t>
            </a:r>
          </a:p>
          <a:p>
            <a:r>
              <a:rPr lang="fa-IR" smtClean="0">
                <a:cs typeface="B Nazanin" pitchFamily="2" charset="-78"/>
              </a:rPr>
              <a:t>حکم استخدام</a:t>
            </a:r>
          </a:p>
          <a:p>
            <a:r>
              <a:rPr lang="fa-IR" smtClean="0">
                <a:cs typeface="B Nazanin" pitchFamily="2" charset="-78"/>
              </a:rPr>
              <a:t>سپاس و تجلیل</a:t>
            </a:r>
          </a:p>
          <a:p>
            <a:r>
              <a:rPr lang="fa-IR" smtClean="0">
                <a:cs typeface="B Nazanin" pitchFamily="2" charset="-78"/>
              </a:rPr>
              <a:t>توبیخ</a:t>
            </a:r>
          </a:p>
          <a:p>
            <a:r>
              <a:rPr lang="fa-IR" smtClean="0">
                <a:cs typeface="B Nazanin" pitchFamily="2" charset="-78"/>
              </a:rPr>
              <a:t>دستور</a:t>
            </a:r>
          </a:p>
          <a:p>
            <a:r>
              <a:rPr lang="fa-IR" smtClean="0">
                <a:cs typeface="B Nazanin" pitchFamily="2" charset="-78"/>
              </a:rPr>
              <a:t>بخشنامه</a:t>
            </a:r>
          </a:p>
          <a:p>
            <a:r>
              <a:rPr lang="fa-IR" smtClean="0">
                <a:cs typeface="B Nazanin" pitchFamily="2" charset="-78"/>
              </a:rPr>
              <a:t>استوار نامه</a:t>
            </a:r>
            <a:endParaRPr lang="en-US" smtClean="0">
              <a:cs typeface="B Nazanin" pitchFamily="2" charset="-78"/>
            </a:endParaRPr>
          </a:p>
        </p:txBody>
      </p:sp>
      <p:sp>
        <p:nvSpPr>
          <p:cNvPr id="4" name="Content Placeholder 2"/>
          <p:cNvSpPr txBox="1">
            <a:spLocks/>
          </p:cNvSpPr>
          <p:nvPr/>
        </p:nvSpPr>
        <p:spPr bwMode="auto">
          <a:xfrm>
            <a:off x="1447800" y="2057400"/>
            <a:ext cx="2590800" cy="4389438"/>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اعتبارنامه</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حکم ترفیع</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حکم انفصال</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بازنشستگی</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اعلام وصول</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حواله</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گزارش</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حکم اخراج</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و ....</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pPr algn="ctr" eaLnBrk="1" hangingPunct="1"/>
            <a:r>
              <a:rPr lang="fa-IR" smtClean="0"/>
              <a:t>پيام تبريک</a:t>
            </a:r>
          </a:p>
        </p:txBody>
      </p:sp>
      <p:sp>
        <p:nvSpPr>
          <p:cNvPr id="39939" name="Content Placeholder 2"/>
          <p:cNvSpPr>
            <a:spLocks noGrp="1"/>
          </p:cNvSpPr>
          <p:nvPr>
            <p:ph idx="1"/>
          </p:nvPr>
        </p:nvSpPr>
        <p:spPr/>
        <p:txBody>
          <a:bodyPr/>
          <a:lstStyle/>
          <a:p>
            <a:pPr eaLnBrk="1" hangingPunct="1">
              <a:buFont typeface="Wingdings 2" pitchFamily="18" charset="2"/>
              <a:buNone/>
            </a:pPr>
            <a:r>
              <a:rPr lang="fa-IR" smtClean="0">
                <a:cs typeface="B Nazanin" pitchFamily="2" charset="-78"/>
              </a:rPr>
              <a:t>   </a:t>
            </a:r>
            <a:r>
              <a:rPr lang="fa-IR" b="1" smtClean="0">
                <a:cs typeface="B Nazanin" pitchFamily="2" charset="-78"/>
              </a:rPr>
              <a:t>همکار گرامی سرکار خانم / جناب آقای ...</a:t>
            </a:r>
          </a:p>
          <a:p>
            <a:pPr algn="just" eaLnBrk="1" hangingPunct="1">
              <a:buFont typeface="Wingdings 2" pitchFamily="18" charset="2"/>
              <a:buNone/>
            </a:pPr>
            <a:r>
              <a:rPr lang="fa-IR" b="1" smtClean="0">
                <a:cs typeface="B Nazanin" pitchFamily="2" charset="-78"/>
              </a:rPr>
              <a:t>   موفقيت فرزند سرکارعالی را در هشتمين المپياد رياضی کشور تبريک می گوييم و سربلندی و توفيق روزافزون شما و   خانواده ی محترمتان را از خداوند بی همتا خواستاريم.</a:t>
            </a:r>
          </a:p>
          <a:p>
            <a:pPr eaLnBrk="1" hangingPunct="1">
              <a:buFont typeface="Wingdings 2" pitchFamily="18" charset="2"/>
              <a:buNone/>
            </a:pPr>
            <a:r>
              <a:rPr lang="fa-IR" b="1" smtClean="0">
                <a:cs typeface="B Nazanin" pitchFamily="2" charset="-78"/>
              </a:rPr>
              <a:t>                                      روابط عمومی.......</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fade">
                                      <p:cBhvr>
                                        <p:cTn id="7" dur="100"/>
                                        <p:tgtEl>
                                          <p:spTgt spid="39939">
                                            <p:txEl>
                                              <p:pRg st="0" end="0"/>
                                            </p:txEl>
                                          </p:spTgt>
                                        </p:tgtEl>
                                      </p:cBhvr>
                                    </p:animEffect>
                                    <p:anim calcmode="lin" valueType="num">
                                      <p:cBhvr>
                                        <p:cTn id="8" dur="4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9939">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9939">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9939">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39939">
                                            <p:txEl>
                                              <p:pRg st="1" end="1"/>
                                            </p:txEl>
                                          </p:spTgt>
                                        </p:tgtEl>
                                        <p:attrNameLst>
                                          <p:attrName>style.visibility</p:attrName>
                                        </p:attrNameLst>
                                      </p:cBhvr>
                                      <p:to>
                                        <p:strVal val="visible"/>
                                      </p:to>
                                    </p:set>
                                    <p:animEffect transition="in" filter="fade">
                                      <p:cBhvr>
                                        <p:cTn id="14" dur="100"/>
                                        <p:tgtEl>
                                          <p:spTgt spid="39939">
                                            <p:txEl>
                                              <p:pRg st="1" end="1"/>
                                            </p:txEl>
                                          </p:spTgt>
                                        </p:tgtEl>
                                      </p:cBhvr>
                                    </p:animEffect>
                                    <p:anim calcmode="lin" valueType="num">
                                      <p:cBhvr>
                                        <p:cTn id="15" dur="4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p:cTn id="16" dur="400" fill="hold"/>
                                        <p:tgtEl>
                                          <p:spTgt spid="39939">
                                            <p:txEl>
                                              <p:pRg st="1" end="1"/>
                                            </p:txEl>
                                          </p:spTgt>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39939">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39939">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9" presetID="43" presetClass="entr" presetSubtype="0" fill="hold" nodeType="withEffect">
                                  <p:stCondLst>
                                    <p:cond delay="0"/>
                                  </p:stCondLst>
                                  <p:childTnLst>
                                    <p:set>
                                      <p:cBhvr>
                                        <p:cTn id="20" dur="1" fill="hold">
                                          <p:stCondLst>
                                            <p:cond delay="0"/>
                                          </p:stCondLst>
                                        </p:cTn>
                                        <p:tgtEl>
                                          <p:spTgt spid="39939">
                                            <p:txEl>
                                              <p:pRg st="2" end="2"/>
                                            </p:txEl>
                                          </p:spTgt>
                                        </p:tgtEl>
                                        <p:attrNameLst>
                                          <p:attrName>style.visibility</p:attrName>
                                        </p:attrNameLst>
                                      </p:cBhvr>
                                      <p:to>
                                        <p:strVal val="visible"/>
                                      </p:to>
                                    </p:set>
                                    <p:animEffect transition="in" filter="fade">
                                      <p:cBhvr>
                                        <p:cTn id="21" dur="100"/>
                                        <p:tgtEl>
                                          <p:spTgt spid="39939">
                                            <p:txEl>
                                              <p:pRg st="2" end="2"/>
                                            </p:txEl>
                                          </p:spTgt>
                                        </p:tgtEl>
                                      </p:cBhvr>
                                    </p:animEffect>
                                    <p:anim calcmode="lin" valueType="num">
                                      <p:cBhvr>
                                        <p:cTn id="22" dur="4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p:cTn id="23" dur="400" fill="hold"/>
                                        <p:tgtEl>
                                          <p:spTgt spid="39939">
                                            <p:txEl>
                                              <p:pRg st="2" end="2"/>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39939">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39939">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p:cNvSpPr>
            <a:spLocks noGrp="1"/>
          </p:cNvSpPr>
          <p:nvPr>
            <p:ph type="title"/>
          </p:nvPr>
        </p:nvSpPr>
        <p:spPr/>
        <p:txBody>
          <a:bodyPr/>
          <a:lstStyle/>
          <a:p>
            <a:pPr algn="ctr" eaLnBrk="1" hangingPunct="1"/>
            <a:r>
              <a:rPr lang="fa-IR" smtClean="0">
                <a:cs typeface="B Nazanin" pitchFamily="2" charset="-78"/>
              </a:rPr>
              <a:t>پيام تسليت</a:t>
            </a:r>
          </a:p>
        </p:txBody>
      </p:sp>
      <p:sp>
        <p:nvSpPr>
          <p:cNvPr id="40963" name="Content Placeholder 2"/>
          <p:cNvSpPr>
            <a:spLocks noGrp="1"/>
          </p:cNvSpPr>
          <p:nvPr>
            <p:ph idx="1"/>
          </p:nvPr>
        </p:nvSpPr>
        <p:spPr/>
        <p:txBody>
          <a:bodyPr/>
          <a:lstStyle/>
          <a:p>
            <a:pPr eaLnBrk="1" hangingPunct="1">
              <a:buFont typeface="Wingdings 2" pitchFamily="18" charset="2"/>
              <a:buNone/>
            </a:pPr>
            <a:r>
              <a:rPr lang="fa-IR" b="1" smtClean="0"/>
              <a:t>   </a:t>
            </a:r>
            <a:r>
              <a:rPr lang="fa-IR" b="1" smtClean="0">
                <a:cs typeface="B Nazanin" pitchFamily="2" charset="-78"/>
              </a:rPr>
              <a:t>همکار گرامی سرکار خانم / جناب آقای ...</a:t>
            </a:r>
          </a:p>
          <a:p>
            <a:pPr algn="just" eaLnBrk="1" hangingPunct="1">
              <a:buFont typeface="Wingdings 2" pitchFamily="18" charset="2"/>
              <a:buNone/>
            </a:pPr>
            <a:r>
              <a:rPr lang="fa-IR" b="1" smtClean="0">
                <a:cs typeface="B Nazanin" pitchFamily="2" charset="-78"/>
              </a:rPr>
              <a:t>   خبر درگذشت پدر بزرگوارتان ما را بی اندازه اندوهگين کرد. اميدواريم صبر پيشه کنید و ما را در غم خويش شريک بدانید. از خداوند مهربان برای شما و ديگر باز ماندگان شکيبايی خواهانيم.</a:t>
            </a:r>
          </a:p>
          <a:p>
            <a:pPr algn="just" eaLnBrk="1" hangingPunct="1">
              <a:buFont typeface="Wingdings 2" pitchFamily="18" charset="2"/>
              <a:buNone/>
            </a:pPr>
            <a:r>
              <a:rPr lang="fa-IR" b="1" smtClean="0">
                <a:cs typeface="B Nazanin" pitchFamily="2" charset="-78"/>
              </a:rPr>
              <a:t>                                                 روابط عمومی.......</a:t>
            </a:r>
            <a:endParaRPr lang="fa-IR"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p:cTn id="7" dur="1000" fill="hold"/>
                                        <p:tgtEl>
                                          <p:spTgt spid="4096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096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096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0963">
                                            <p:txEl>
                                              <p:pRg st="0" end="0"/>
                                            </p:txEl>
                                          </p:spTgt>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p:cTn id="13" dur="1000" fill="hold"/>
                                        <p:tgtEl>
                                          <p:spTgt spid="4096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096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4096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40963">
                                            <p:txEl>
                                              <p:pRg st="1" end="1"/>
                                            </p:txEl>
                                          </p:spTgt>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p:cTn id="19" dur="1000" fill="hold"/>
                                        <p:tgtEl>
                                          <p:spTgt spid="4096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096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4096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228600"/>
            <a:ext cx="8229600" cy="1143000"/>
          </a:xfrm>
        </p:spPr>
        <p:txBody>
          <a:bodyPr/>
          <a:lstStyle/>
          <a:p>
            <a:pPr algn="ctr" eaLnBrk="1" hangingPunct="1"/>
            <a:r>
              <a:rPr lang="fa-IR" smtClean="0">
                <a:cs typeface="B Nazanin" pitchFamily="2" charset="-78"/>
              </a:rPr>
              <a:t>پيام تسليت</a:t>
            </a:r>
            <a:endParaRPr lang="fa-IR" smtClean="0"/>
          </a:p>
        </p:txBody>
      </p:sp>
      <p:sp>
        <p:nvSpPr>
          <p:cNvPr id="41987" name="Content Placeholder 2"/>
          <p:cNvSpPr>
            <a:spLocks noGrp="1"/>
          </p:cNvSpPr>
          <p:nvPr>
            <p:ph idx="1"/>
          </p:nvPr>
        </p:nvSpPr>
        <p:spPr>
          <a:xfrm>
            <a:off x="457200" y="1676400"/>
            <a:ext cx="8229600" cy="4525963"/>
          </a:xfrm>
        </p:spPr>
        <p:txBody>
          <a:bodyPr/>
          <a:lstStyle/>
          <a:p>
            <a:pPr eaLnBrk="1" hangingPunct="1">
              <a:buFont typeface="Wingdings 2" pitchFamily="18" charset="2"/>
              <a:buNone/>
            </a:pPr>
            <a:r>
              <a:rPr lang="fa-IR" b="1" smtClean="0"/>
              <a:t>   </a:t>
            </a:r>
            <a:r>
              <a:rPr lang="fa-IR" b="1" smtClean="0">
                <a:cs typeface="B Nazanin" pitchFamily="2" charset="-78"/>
              </a:rPr>
              <a:t>همکار گرامی، سرکار خانم / جناب آقای ...</a:t>
            </a:r>
          </a:p>
          <a:p>
            <a:pPr algn="just" eaLnBrk="1" hangingPunct="1">
              <a:buFont typeface="Wingdings 2" pitchFamily="18" charset="2"/>
              <a:buNone/>
            </a:pPr>
            <a:r>
              <a:rPr lang="fa-IR" b="1" smtClean="0">
                <a:cs typeface="B Nazanin" pitchFamily="2" charset="-78"/>
              </a:rPr>
              <a:t>   با قلبی اندوه بار، درگذشت مادرگراميتان را تسليت می گوييم و از خداوند منان برای شما و ديگر بازماندگان صبر و سلامت خواهانيم.</a:t>
            </a:r>
          </a:p>
          <a:p>
            <a:pPr algn="just" eaLnBrk="1" hangingPunct="1">
              <a:buFont typeface="Wingdings 2" pitchFamily="18" charset="2"/>
              <a:buNone/>
            </a:pPr>
            <a:r>
              <a:rPr lang="fa-IR" b="1" smtClean="0">
                <a:cs typeface="B Nazanin" pitchFamily="2" charset="-78"/>
              </a:rPr>
              <a:t>                                                      روابط عمومی...</a:t>
            </a:r>
            <a:endParaRPr lang="fa-IR"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p:cTn id="7" dur="500" fill="hold"/>
                                        <p:tgtEl>
                                          <p:spTgt spid="41987">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41987">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41987">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41987">
                                            <p:txEl>
                                              <p:pRg st="0" end="0"/>
                                            </p:txEl>
                                          </p:spTgt>
                                        </p:tgtEl>
                                        <p:attrNameLst>
                                          <p:attrName>ppt_y</p:attrName>
                                        </p:attrNameLst>
                                      </p:cBhvr>
                                      <p:tavLst>
                                        <p:tav tm="0">
                                          <p:val>
                                            <p:strVal val="#ppt_y"/>
                                          </p:val>
                                        </p:tav>
                                        <p:tav tm="100000">
                                          <p:val>
                                            <p:strVal val="#ppt_y"/>
                                          </p:val>
                                        </p:tav>
                                      </p:tavLst>
                                    </p:anim>
                                  </p:childTnLst>
                                </p:cTn>
                              </p:par>
                              <p:par>
                                <p:cTn id="11" presetID="39" presetClass="entr" presetSubtype="0" accel="100000" fill="hold" nodeType="withEffect">
                                  <p:stCondLst>
                                    <p:cond delay="0"/>
                                  </p:stCondLst>
                                  <p:childTnLst>
                                    <p:set>
                                      <p:cBhvr>
                                        <p:cTn id="12" dur="1" fill="hold">
                                          <p:stCondLst>
                                            <p:cond delay="0"/>
                                          </p:stCondLst>
                                        </p:cTn>
                                        <p:tgtEl>
                                          <p:spTgt spid="41987">
                                            <p:txEl>
                                              <p:pRg st="1" end="1"/>
                                            </p:txEl>
                                          </p:spTgt>
                                        </p:tgtEl>
                                        <p:attrNameLst>
                                          <p:attrName>style.visibility</p:attrName>
                                        </p:attrNameLst>
                                      </p:cBhvr>
                                      <p:to>
                                        <p:strVal val="visible"/>
                                      </p:to>
                                    </p:set>
                                    <p:anim calcmode="lin" valueType="num">
                                      <p:cBhvr>
                                        <p:cTn id="13" dur="500" fill="hold"/>
                                        <p:tgtEl>
                                          <p:spTgt spid="41987">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41987">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41987">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41987">
                                            <p:txEl>
                                              <p:pRg st="1" end="1"/>
                                            </p:txEl>
                                          </p:spTgt>
                                        </p:tgtEl>
                                        <p:attrNameLst>
                                          <p:attrName>ppt_y</p:attrName>
                                        </p:attrNameLst>
                                      </p:cBhvr>
                                      <p:tavLst>
                                        <p:tav tm="0">
                                          <p:val>
                                            <p:strVal val="#ppt_y"/>
                                          </p:val>
                                        </p:tav>
                                        <p:tav tm="100000">
                                          <p:val>
                                            <p:strVal val="#ppt_y"/>
                                          </p:val>
                                        </p:tav>
                                      </p:tavLst>
                                    </p:anim>
                                  </p:childTnLst>
                                </p:cTn>
                              </p:par>
                              <p:par>
                                <p:cTn id="17" presetID="39" presetClass="entr" presetSubtype="0" accel="100000" fill="hold" nodeType="withEffect">
                                  <p:stCondLst>
                                    <p:cond delay="0"/>
                                  </p:stCondLst>
                                  <p:childTnLst>
                                    <p:set>
                                      <p:cBhvr>
                                        <p:cTn id="18" dur="1" fill="hold">
                                          <p:stCondLst>
                                            <p:cond delay="0"/>
                                          </p:stCondLst>
                                        </p:cTn>
                                        <p:tgtEl>
                                          <p:spTgt spid="41987">
                                            <p:txEl>
                                              <p:pRg st="2" end="2"/>
                                            </p:txEl>
                                          </p:spTgt>
                                        </p:tgtEl>
                                        <p:attrNameLst>
                                          <p:attrName>style.visibility</p:attrName>
                                        </p:attrNameLst>
                                      </p:cBhvr>
                                      <p:to>
                                        <p:strVal val="visible"/>
                                      </p:to>
                                    </p:set>
                                    <p:anim calcmode="lin" valueType="num">
                                      <p:cBhvr>
                                        <p:cTn id="19" dur="500" fill="hold"/>
                                        <p:tgtEl>
                                          <p:spTgt spid="41987">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41987">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41987">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4198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pPr algn="ctr" eaLnBrk="1" hangingPunct="1"/>
            <a:r>
              <a:rPr lang="fa-IR" smtClean="0">
                <a:cs typeface="B Nazanin" pitchFamily="2" charset="-78"/>
              </a:rPr>
              <a:t>دعوت نامه</a:t>
            </a:r>
          </a:p>
        </p:txBody>
      </p:sp>
      <p:sp>
        <p:nvSpPr>
          <p:cNvPr id="43011" name="Content Placeholder 2"/>
          <p:cNvSpPr>
            <a:spLocks noGrp="1"/>
          </p:cNvSpPr>
          <p:nvPr>
            <p:ph idx="1"/>
          </p:nvPr>
        </p:nvSpPr>
        <p:spPr/>
        <p:txBody>
          <a:bodyPr/>
          <a:lstStyle/>
          <a:p>
            <a:pPr algn="just" eaLnBrk="1" hangingPunct="1">
              <a:buFont typeface="Wingdings 2" pitchFamily="18" charset="2"/>
              <a:buNone/>
            </a:pPr>
            <a:r>
              <a:rPr lang="fa-IR" b="1" smtClean="0">
                <a:cs typeface="B Nazanin" pitchFamily="2" charset="-78"/>
              </a:rPr>
              <a:t>  همکار گرامی، سرکار خانم / جناب آقای ...</a:t>
            </a:r>
          </a:p>
          <a:p>
            <a:pPr algn="just" eaLnBrk="1" hangingPunct="1">
              <a:buFont typeface="Wingdings 2" pitchFamily="18" charset="2"/>
              <a:buNone/>
            </a:pPr>
            <a:r>
              <a:rPr lang="fa-IR" b="1" smtClean="0">
                <a:cs typeface="B Nazanin" pitchFamily="2" charset="-78"/>
              </a:rPr>
              <a:t>         با سلام و احترام، از سرکار عالی / جناب عالی دعوت می شود در مراسم بازگشايی / افتتاحيه / پايانی که در تالار /    سالن ... برگزار می شود، حضور / شرکت يابيد / فرماييد. </a:t>
            </a:r>
          </a:p>
          <a:p>
            <a:pPr algn="just" eaLnBrk="1" hangingPunct="1">
              <a:buFont typeface="Wingdings 2" pitchFamily="18" charset="2"/>
              <a:buNone/>
            </a:pPr>
            <a:endParaRPr lang="fa-IR"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fade">
                                      <p:cBhvr>
                                        <p:cTn id="7" dur="2000"/>
                                        <p:tgtEl>
                                          <p:spTgt spid="43011">
                                            <p:txEl>
                                              <p:pRg st="0" end="0"/>
                                            </p:txEl>
                                          </p:spTgt>
                                        </p:tgtEl>
                                      </p:cBhvr>
                                    </p:animEffect>
                                    <p:anim calcmode="lin" valueType="num">
                                      <p:cBhvr>
                                        <p:cTn id="8" dur="2000" fill="hold"/>
                                        <p:tgtEl>
                                          <p:spTgt spid="43011">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43011">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iterate type="lt">
                                    <p:tmPct val="10000"/>
                                  </p:iterate>
                                  <p:childTnLst>
                                    <p:set>
                                      <p:cBhvr>
                                        <p:cTn id="11" dur="1" fill="hold">
                                          <p:stCondLst>
                                            <p:cond delay="0"/>
                                          </p:stCondLst>
                                        </p:cTn>
                                        <p:tgtEl>
                                          <p:spTgt spid="43011">
                                            <p:txEl>
                                              <p:pRg st="1" end="1"/>
                                            </p:txEl>
                                          </p:spTgt>
                                        </p:tgtEl>
                                        <p:attrNameLst>
                                          <p:attrName>style.visibility</p:attrName>
                                        </p:attrNameLst>
                                      </p:cBhvr>
                                      <p:to>
                                        <p:strVal val="visible"/>
                                      </p:to>
                                    </p:set>
                                    <p:animEffect transition="in" filter="fade">
                                      <p:cBhvr>
                                        <p:cTn id="12" dur="2000"/>
                                        <p:tgtEl>
                                          <p:spTgt spid="43011">
                                            <p:txEl>
                                              <p:pRg st="1" end="1"/>
                                            </p:txEl>
                                          </p:spTgt>
                                        </p:tgtEl>
                                      </p:cBhvr>
                                    </p:animEffect>
                                    <p:anim calcmode="lin" valueType="num">
                                      <p:cBhvr>
                                        <p:cTn id="13" dur="2000" fill="hold"/>
                                        <p:tgtEl>
                                          <p:spTgt spid="43011">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43011">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7391400" y="5791200"/>
            <a:ext cx="1752600" cy="1066800"/>
          </a:xfrm>
          <a:prstGeom prst="rect">
            <a:avLst/>
          </a:prstGeom>
          <a:solidFill>
            <a:schemeClr val="bg1"/>
          </a:solidFill>
          <a:ln w="9525">
            <a:noFill/>
            <a:miter lim="800000"/>
            <a:headEnd/>
            <a:tailEnd/>
          </a:ln>
        </p:spPr>
        <p:txBody>
          <a:bodyPr wrap="none" anchor="ctr"/>
          <a:lstStyle/>
          <a:p>
            <a:pPr algn="l" rtl="0"/>
            <a:endParaRPr lang="fa-IR">
              <a:solidFill>
                <a:srgbClr val="000000"/>
              </a:solidFill>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fa-IR" sz="3500" b="1" smtClean="0">
                <a:cs typeface="B Nazanin" pitchFamily="2" charset="-78"/>
              </a:rPr>
              <a:t>ابعاد نامه های اداری</a:t>
            </a:r>
            <a:endParaRPr lang="en-US" sz="3500" b="1" smtClean="0">
              <a:cs typeface="B Nazanin" pitchFamily="2" charset="-78"/>
            </a:endParaRPr>
          </a:p>
        </p:txBody>
      </p:sp>
      <p:sp>
        <p:nvSpPr>
          <p:cNvPr id="18435" name="Content Placeholder 2"/>
          <p:cNvSpPr>
            <a:spLocks noGrp="1"/>
          </p:cNvSpPr>
          <p:nvPr>
            <p:ph idx="1"/>
          </p:nvPr>
        </p:nvSpPr>
        <p:spPr/>
        <p:txBody>
          <a:bodyPr/>
          <a:lstStyle/>
          <a:p>
            <a:r>
              <a:rPr lang="ar-SA" b="1" smtClean="0">
                <a:solidFill>
                  <a:srgbClr val="7030A0"/>
                </a:solidFill>
                <a:cs typeface="B Nazanin" pitchFamily="2" charset="-78"/>
              </a:rPr>
              <a:t>قطع ـ  </a:t>
            </a:r>
            <a:r>
              <a:rPr lang="en-US" b="1" smtClean="0">
                <a:solidFill>
                  <a:srgbClr val="7030A0"/>
                </a:solidFill>
                <a:cs typeface="B Nazanin" pitchFamily="2" charset="-78"/>
              </a:rPr>
              <a:t>A3</a:t>
            </a:r>
            <a:r>
              <a:rPr lang="ar-SA" b="1" smtClean="0">
                <a:solidFill>
                  <a:srgbClr val="7030A0"/>
                </a:solidFill>
                <a:cs typeface="B Nazanin" pitchFamily="2" charset="-78"/>
              </a:rPr>
              <a:t>ـ 297* 420  </a:t>
            </a:r>
            <a:endParaRPr lang="fa-IR" b="1" smtClean="0">
              <a:solidFill>
                <a:srgbClr val="7030A0"/>
              </a:solidFill>
              <a:cs typeface="B Nazanin" pitchFamily="2" charset="-78"/>
            </a:endParaRPr>
          </a:p>
          <a:p>
            <a:pPr>
              <a:buFont typeface="Wingdings 2" pitchFamily="18" charset="2"/>
              <a:buNone/>
            </a:pPr>
            <a:r>
              <a:rPr lang="fa-IR" b="1" smtClean="0">
                <a:cs typeface="B Nazanin" pitchFamily="2" charset="-78"/>
              </a:rPr>
              <a:t>			</a:t>
            </a:r>
            <a:r>
              <a:rPr lang="ar-SA" b="1" smtClean="0">
                <a:cs typeface="B Nazanin" pitchFamily="2" charset="-78"/>
              </a:rPr>
              <a:t> برای جدول ها  /    نمودارها    /  صورت های مالی بزرگ</a:t>
            </a:r>
            <a:endParaRPr lang="en-US" smtClean="0">
              <a:cs typeface="B Nazanin" pitchFamily="2" charset="-78"/>
            </a:endParaRPr>
          </a:p>
          <a:p>
            <a:r>
              <a:rPr lang="ar-SA" b="1" smtClean="0">
                <a:solidFill>
                  <a:srgbClr val="7030A0"/>
                </a:solidFill>
                <a:cs typeface="B Nazanin" pitchFamily="2" charset="-78"/>
              </a:rPr>
              <a:t>قطع ـ </a:t>
            </a:r>
            <a:r>
              <a:rPr lang="en-US" b="1" smtClean="0">
                <a:solidFill>
                  <a:srgbClr val="7030A0"/>
                </a:solidFill>
                <a:cs typeface="B Nazanin" pitchFamily="2" charset="-78"/>
              </a:rPr>
              <a:t> A4</a:t>
            </a:r>
            <a:r>
              <a:rPr lang="ar-SA" b="1" smtClean="0">
                <a:solidFill>
                  <a:srgbClr val="7030A0"/>
                </a:solidFill>
                <a:cs typeface="B Nazanin" pitchFamily="2" charset="-78"/>
              </a:rPr>
              <a:t>ـ 297* 210  </a:t>
            </a:r>
            <a:endParaRPr lang="fa-IR" b="1" smtClean="0">
              <a:solidFill>
                <a:srgbClr val="7030A0"/>
              </a:solidFill>
              <a:cs typeface="B Nazanin" pitchFamily="2" charset="-78"/>
            </a:endParaRPr>
          </a:p>
          <a:p>
            <a:pPr>
              <a:buFont typeface="Wingdings 2" pitchFamily="18" charset="2"/>
              <a:buNone/>
            </a:pPr>
            <a:r>
              <a:rPr lang="ar-SA" b="1" smtClean="0">
                <a:cs typeface="B Nazanin" pitchFamily="2" charset="-78"/>
              </a:rPr>
              <a:t> </a:t>
            </a:r>
            <a:r>
              <a:rPr lang="fa-IR" b="1" smtClean="0">
                <a:cs typeface="B Nazanin" pitchFamily="2" charset="-78"/>
              </a:rPr>
              <a:t>				</a:t>
            </a:r>
            <a:r>
              <a:rPr lang="ar-SA" b="1" smtClean="0">
                <a:cs typeface="B Nazanin" pitchFamily="2" charset="-78"/>
              </a:rPr>
              <a:t>مخصوص نامه های بیش از 5 سطر کوچک</a:t>
            </a:r>
            <a:endParaRPr lang="en-US" smtClean="0">
              <a:cs typeface="B Nazanin" pitchFamily="2" charset="-78"/>
            </a:endParaRPr>
          </a:p>
          <a:p>
            <a:r>
              <a:rPr lang="ar-SA" b="1" smtClean="0">
                <a:solidFill>
                  <a:srgbClr val="7030A0"/>
                </a:solidFill>
                <a:cs typeface="B Nazanin" pitchFamily="2" charset="-78"/>
              </a:rPr>
              <a:t>قطع ـ </a:t>
            </a:r>
            <a:r>
              <a:rPr lang="en-US" b="1" smtClean="0">
                <a:solidFill>
                  <a:srgbClr val="7030A0"/>
                </a:solidFill>
                <a:cs typeface="B Nazanin" pitchFamily="2" charset="-78"/>
              </a:rPr>
              <a:t> A5</a:t>
            </a:r>
            <a:r>
              <a:rPr lang="ar-SA" b="1" smtClean="0">
                <a:solidFill>
                  <a:srgbClr val="7030A0"/>
                </a:solidFill>
                <a:cs typeface="B Nazanin" pitchFamily="2" charset="-78"/>
              </a:rPr>
              <a:t>ـ </a:t>
            </a:r>
            <a:r>
              <a:rPr lang="fa-IR" b="1" smtClean="0">
                <a:solidFill>
                  <a:srgbClr val="7030A0"/>
                </a:solidFill>
                <a:cs typeface="B Nazanin" pitchFamily="2" charset="-78"/>
              </a:rPr>
              <a:t>148</a:t>
            </a:r>
            <a:r>
              <a:rPr lang="ar-SA" b="1" smtClean="0">
                <a:solidFill>
                  <a:srgbClr val="7030A0"/>
                </a:solidFill>
                <a:cs typeface="B Nazanin" pitchFamily="2" charset="-78"/>
              </a:rPr>
              <a:t>* 210  </a:t>
            </a:r>
            <a:endParaRPr lang="fa-IR" b="1" smtClean="0">
              <a:solidFill>
                <a:srgbClr val="7030A0"/>
              </a:solidFill>
              <a:cs typeface="B Nazanin" pitchFamily="2" charset="-78"/>
            </a:endParaRPr>
          </a:p>
          <a:p>
            <a:pPr>
              <a:buFont typeface="Wingdings 2" pitchFamily="18" charset="2"/>
              <a:buNone/>
            </a:pPr>
            <a:r>
              <a:rPr lang="fa-IR" b="1" smtClean="0">
                <a:cs typeface="B Nazanin" pitchFamily="2" charset="-78"/>
              </a:rPr>
              <a:t>				</a:t>
            </a:r>
            <a:r>
              <a:rPr lang="ar-SA" b="1" smtClean="0">
                <a:cs typeface="B Nazanin" pitchFamily="2" charset="-78"/>
              </a:rPr>
              <a:t> مخصوص نامه های کمتر از 5 سطر کوچکتر</a:t>
            </a:r>
            <a:r>
              <a:rPr lang="en-US" b="1" smtClean="0">
                <a:cs typeface="B Nazanin" pitchFamily="2" charset="-78"/>
              </a:rPr>
              <a:t>   </a:t>
            </a:r>
            <a:endParaRPr lang="en-US" smtClean="0">
              <a:cs typeface="B Nazanin" pitchFamily="2" charset="-78"/>
            </a:endParaRPr>
          </a:p>
          <a:p>
            <a:r>
              <a:rPr lang="ar-SA" b="1" smtClean="0">
                <a:solidFill>
                  <a:srgbClr val="7030A0"/>
                </a:solidFill>
                <a:cs typeface="B Nazanin" pitchFamily="2" charset="-78"/>
              </a:rPr>
              <a:t>قطع ـ </a:t>
            </a:r>
            <a:r>
              <a:rPr lang="en-US" b="1" smtClean="0">
                <a:solidFill>
                  <a:srgbClr val="7030A0"/>
                </a:solidFill>
                <a:cs typeface="B Nazanin" pitchFamily="2" charset="-78"/>
              </a:rPr>
              <a:t> A6</a:t>
            </a:r>
            <a:r>
              <a:rPr lang="ar-SA" b="1" smtClean="0">
                <a:solidFill>
                  <a:srgbClr val="7030A0"/>
                </a:solidFill>
                <a:cs typeface="B Nazanin" pitchFamily="2" charset="-78"/>
              </a:rPr>
              <a:t>ـ 105* </a:t>
            </a:r>
            <a:r>
              <a:rPr lang="fa-IR" b="1" smtClean="0">
                <a:solidFill>
                  <a:srgbClr val="7030A0"/>
                </a:solidFill>
                <a:cs typeface="B Nazanin" pitchFamily="2" charset="-78"/>
              </a:rPr>
              <a:t>148 </a:t>
            </a:r>
            <a:r>
              <a:rPr lang="ar-SA" b="1" smtClean="0">
                <a:solidFill>
                  <a:srgbClr val="7030A0"/>
                </a:solidFill>
                <a:cs typeface="B Nazanin" pitchFamily="2" charset="-78"/>
              </a:rPr>
              <a:t> </a:t>
            </a:r>
            <a:endParaRPr lang="fa-IR" b="1" smtClean="0">
              <a:solidFill>
                <a:srgbClr val="7030A0"/>
              </a:solidFill>
              <a:cs typeface="B Nazanin" pitchFamily="2" charset="-78"/>
            </a:endParaRPr>
          </a:p>
          <a:p>
            <a:pPr>
              <a:buFont typeface="Wingdings 2" pitchFamily="18" charset="2"/>
              <a:buNone/>
            </a:pPr>
            <a:r>
              <a:rPr lang="fa-IR" b="1" smtClean="0">
                <a:cs typeface="B Nazanin" pitchFamily="2" charset="-78"/>
              </a:rPr>
              <a:t>				</a:t>
            </a:r>
            <a:r>
              <a:rPr lang="ar-SA" b="1" smtClean="0">
                <a:cs typeface="B Nazanin" pitchFamily="2" charset="-78"/>
              </a:rPr>
              <a:t> بدون سر لوحه برای مبادله یاد داشت اداری</a:t>
            </a:r>
            <a:endParaRPr lang="en-US" smtClean="0">
              <a:cs typeface="B Nazanin" pitchFamily="2" charset="-78"/>
            </a:endParaRPr>
          </a:p>
          <a:p>
            <a:endParaRPr lang="en-US" smtClean="0">
              <a:cs typeface="Majalla U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457200"/>
            <a:ext cx="8229600" cy="1143000"/>
          </a:xfrm>
        </p:spPr>
        <p:txBody>
          <a:bodyPr/>
          <a:lstStyle/>
          <a:p>
            <a:pPr algn="ctr"/>
            <a:r>
              <a:rPr lang="fa-IR" sz="3500" b="1" smtClean="0">
                <a:cs typeface="B Nazanin" pitchFamily="2" charset="-78"/>
              </a:rPr>
              <a:t>ریخت شناسی نامه های اداری</a:t>
            </a:r>
            <a:endParaRPr lang="en-US" sz="3500" b="1" smtClean="0">
              <a:cs typeface="B Nazanin" pitchFamily="2" charset="-78"/>
            </a:endParaRPr>
          </a:p>
        </p:txBody>
      </p:sp>
      <p:sp>
        <p:nvSpPr>
          <p:cNvPr id="19459" name="Content Placeholder 2"/>
          <p:cNvSpPr>
            <a:spLocks noGrp="1"/>
          </p:cNvSpPr>
          <p:nvPr>
            <p:ph idx="1"/>
          </p:nvPr>
        </p:nvSpPr>
        <p:spPr>
          <a:xfrm>
            <a:off x="533400" y="1676400"/>
            <a:ext cx="8229600" cy="4800600"/>
          </a:xfrm>
        </p:spPr>
        <p:txBody>
          <a:bodyPr>
            <a:normAutofit lnSpcReduction="10000"/>
          </a:bodyPr>
          <a:lstStyle/>
          <a:p>
            <a:r>
              <a:rPr lang="fa-IR" sz="2400" b="1" smtClean="0">
                <a:cs typeface="B Nazanin" pitchFamily="2" charset="-78"/>
              </a:rPr>
              <a:t>سرلوحه و آرم</a:t>
            </a:r>
          </a:p>
          <a:p>
            <a:r>
              <a:rPr lang="fa-IR" sz="2400" b="1" smtClean="0">
                <a:cs typeface="B Nazanin" pitchFamily="2" charset="-78"/>
              </a:rPr>
              <a:t>تاریخ صدور نامه</a:t>
            </a:r>
          </a:p>
          <a:p>
            <a:r>
              <a:rPr lang="fa-IR" sz="2400" b="1" smtClean="0">
                <a:cs typeface="B Nazanin" pitchFamily="2" charset="-78"/>
              </a:rPr>
              <a:t>شماره دفتر</a:t>
            </a:r>
          </a:p>
          <a:p>
            <a:r>
              <a:rPr lang="fa-IR" sz="2400" b="1" smtClean="0">
                <a:cs typeface="B Nazanin" pitchFamily="2" charset="-78"/>
              </a:rPr>
              <a:t>پیوست : ضمایم</a:t>
            </a:r>
          </a:p>
          <a:p>
            <a:r>
              <a:rPr lang="fa-IR" sz="2400" b="1" smtClean="0">
                <a:cs typeface="B Nazanin" pitchFamily="2" charset="-78"/>
              </a:rPr>
              <a:t>عنوان گیرنده ـ </a:t>
            </a:r>
            <a:r>
              <a:rPr lang="fa-IR" sz="2400" smtClean="0">
                <a:cs typeface="B Nazanin" pitchFamily="2" charset="-78"/>
              </a:rPr>
              <a:t>جناب آقای/ سرکارخانم ـ فرمانده محترم / رئیس محترم</a:t>
            </a:r>
          </a:p>
          <a:p>
            <a:r>
              <a:rPr lang="fa-IR" sz="2400" b="1" smtClean="0">
                <a:cs typeface="B Nazanin" pitchFamily="2" charset="-78"/>
              </a:rPr>
              <a:t>آغاز نامه : </a:t>
            </a:r>
            <a:r>
              <a:rPr lang="fa-IR" sz="2300" smtClean="0">
                <a:cs typeface="B Nazanin" pitchFamily="2" charset="-78"/>
              </a:rPr>
              <a:t>با سلام و آرزوی توفیق الهی ، با سلام و عرض ادب و احترام ، به استحضار</a:t>
            </a:r>
          </a:p>
          <a:p>
            <a:r>
              <a:rPr lang="fa-IR" sz="2400" b="1" smtClean="0">
                <a:cs typeface="B Nazanin" pitchFamily="2" charset="-78"/>
              </a:rPr>
              <a:t>متن نامه: </a:t>
            </a:r>
          </a:p>
          <a:p>
            <a:r>
              <a:rPr lang="fa-IR" sz="2400" b="1" smtClean="0">
                <a:cs typeface="B Nazanin" pitchFamily="2" charset="-78"/>
              </a:rPr>
              <a:t>پایان و اختتام نامه</a:t>
            </a:r>
          </a:p>
          <a:p>
            <a:r>
              <a:rPr lang="fa-IR" sz="2400" b="1" smtClean="0">
                <a:cs typeface="B Nazanin" pitchFamily="2" charset="-78"/>
              </a:rPr>
              <a:t>نام و نام خانوادگی نویسنده</a:t>
            </a:r>
          </a:p>
          <a:p>
            <a:r>
              <a:rPr lang="fa-IR" sz="2400" b="1" smtClean="0">
                <a:cs typeface="B Nazanin" pitchFamily="2" charset="-78"/>
              </a:rPr>
              <a:t>مهر و امضای سازمان ـ </a:t>
            </a:r>
            <a:r>
              <a:rPr lang="fa-IR" sz="2400" smtClean="0">
                <a:cs typeface="B Nazanin" pitchFamily="2" charset="-78"/>
              </a:rPr>
              <a:t>امضا سندیت نامه است.</a:t>
            </a:r>
          </a:p>
          <a:p>
            <a:r>
              <a:rPr lang="fa-IR" sz="2400" b="1" smtClean="0">
                <a:cs typeface="B Nazanin" pitchFamily="2" charset="-78"/>
              </a:rPr>
              <a:t>رونوشت</a:t>
            </a:r>
            <a:endParaRPr lang="en-US" sz="2400" b="1" smtClean="0">
              <a:cs typeface="B Nazanin"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fa-IR" b="1" smtClean="0">
                <a:cs typeface="B Nazanin" pitchFamily="2" charset="-78"/>
              </a:rPr>
              <a:t>اجزای نامه ی اداری</a:t>
            </a:r>
          </a:p>
        </p:txBody>
      </p:sp>
      <p:sp>
        <p:nvSpPr>
          <p:cNvPr id="3" name="Content Placeholder 2"/>
          <p:cNvSpPr>
            <a:spLocks noGrp="1"/>
          </p:cNvSpPr>
          <p:nvPr>
            <p:ph idx="1"/>
          </p:nvPr>
        </p:nvSpPr>
        <p:spPr/>
        <p:txBody>
          <a:bodyPr/>
          <a:lstStyle/>
          <a:p>
            <a:pPr algn="just"/>
            <a:r>
              <a:rPr lang="fa-IR" b="1" smtClean="0">
                <a:solidFill>
                  <a:srgbClr val="FF0000"/>
                </a:solidFill>
                <a:cs typeface="B Nazanin" pitchFamily="2" charset="-78"/>
              </a:rPr>
              <a:t>سربرگ نامه:</a:t>
            </a:r>
          </a:p>
          <a:p>
            <a:pPr algn="just">
              <a:buFont typeface="Wingdings 2" pitchFamily="18" charset="2"/>
              <a:buNone/>
            </a:pPr>
            <a:r>
              <a:rPr lang="fa-IR" b="1" smtClean="0">
                <a:cs typeface="B Nazanin" pitchFamily="2" charset="-78"/>
              </a:rPr>
              <a:t>- بنا بر استاندارد شماره ی 379 مؤسسه ی استاندارد و تحقيقات صنعتی (مربوط به نامه های اداری) سرلوحه، به قسمت بالای نامه های اداری گفته می شود که در آن نام وزراتخانه، مؤسسه، نشان (آرم) اداری، تاريخ، شماره  و پيوست ديده می شود.</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fa-IR" sz="3500" b="1" smtClean="0">
                <a:cs typeface="B Nazanin" pitchFamily="2" charset="-78"/>
              </a:rPr>
              <a:t>آغاز نامه های اداری</a:t>
            </a:r>
            <a:endParaRPr lang="en-US" sz="3500" b="1" smtClean="0">
              <a:cs typeface="B Nazanin" pitchFamily="2" charset="-78"/>
            </a:endParaRPr>
          </a:p>
        </p:txBody>
      </p:sp>
      <p:sp>
        <p:nvSpPr>
          <p:cNvPr id="21507" name="Content Placeholder 2"/>
          <p:cNvSpPr>
            <a:spLocks noGrp="1"/>
          </p:cNvSpPr>
          <p:nvPr>
            <p:ph idx="1"/>
          </p:nvPr>
        </p:nvSpPr>
        <p:spPr>
          <a:xfrm>
            <a:off x="5257800" y="1981200"/>
            <a:ext cx="1828800" cy="4541838"/>
          </a:xfrm>
        </p:spPr>
        <p:txBody>
          <a:bodyPr/>
          <a:lstStyle/>
          <a:p>
            <a:r>
              <a:rPr lang="fa-IR" smtClean="0">
                <a:cs typeface="B Nazanin" pitchFamily="2" charset="-78"/>
              </a:rPr>
              <a:t>در پاسخ به</a:t>
            </a:r>
          </a:p>
          <a:p>
            <a:r>
              <a:rPr lang="fa-IR" smtClean="0">
                <a:cs typeface="B Nazanin" pitchFamily="2" charset="-78"/>
              </a:rPr>
              <a:t>عطف به نامه</a:t>
            </a:r>
          </a:p>
          <a:p>
            <a:r>
              <a:rPr lang="fa-IR" smtClean="0">
                <a:cs typeface="B Nazanin" pitchFamily="2" charset="-78"/>
              </a:rPr>
              <a:t>به استناد</a:t>
            </a:r>
          </a:p>
          <a:p>
            <a:r>
              <a:rPr lang="fa-IR" smtClean="0">
                <a:cs typeface="B Nazanin" pitchFamily="2" charset="-78"/>
              </a:rPr>
              <a:t>بازگشت به</a:t>
            </a:r>
          </a:p>
          <a:p>
            <a:r>
              <a:rPr lang="fa-IR" smtClean="0">
                <a:cs typeface="B Nazanin" pitchFamily="2" charset="-78"/>
              </a:rPr>
              <a:t>پیرو</a:t>
            </a:r>
          </a:p>
          <a:p>
            <a:r>
              <a:rPr lang="fa-IR" smtClean="0">
                <a:cs typeface="B Nazanin" pitchFamily="2" charset="-78"/>
              </a:rPr>
              <a:t>براساس</a:t>
            </a:r>
          </a:p>
          <a:p>
            <a:r>
              <a:rPr lang="fa-IR" smtClean="0">
                <a:cs typeface="B Nazanin" pitchFamily="2" charset="-78"/>
              </a:rPr>
              <a:t>بنا به پیشنهاد</a:t>
            </a:r>
          </a:p>
          <a:p>
            <a:r>
              <a:rPr lang="fa-IR" smtClean="0">
                <a:cs typeface="B Nazanin" pitchFamily="2" charset="-78"/>
              </a:rPr>
              <a:t>به موجب</a:t>
            </a:r>
          </a:p>
          <a:p>
            <a:r>
              <a:rPr lang="fa-IR" smtClean="0">
                <a:cs typeface="B Nazanin" pitchFamily="2" charset="-78"/>
              </a:rPr>
              <a:t> نظر به اینکه</a:t>
            </a:r>
            <a:endParaRPr lang="en-US" smtClean="0">
              <a:cs typeface="B Nazanin" pitchFamily="2" charset="-78"/>
            </a:endParaRPr>
          </a:p>
        </p:txBody>
      </p:sp>
      <p:sp>
        <p:nvSpPr>
          <p:cNvPr id="4" name="Content Placeholder 2"/>
          <p:cNvSpPr txBox="1">
            <a:spLocks/>
          </p:cNvSpPr>
          <p:nvPr/>
        </p:nvSpPr>
        <p:spPr bwMode="auto">
          <a:xfrm>
            <a:off x="457200" y="1981200"/>
            <a:ext cx="3352800" cy="4541838"/>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از آنجا که</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بدینوسیله گواهی می شود</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به استحضار می رساند</a:t>
            </a:r>
          </a:p>
          <a:p>
            <a:pPr marL="273050" indent="-273050" eaLnBrk="0" hangingPunct="0">
              <a:spcBef>
                <a:spcPct val="20000"/>
              </a:spcBef>
              <a:buClr>
                <a:srgbClr val="0BD0D9"/>
              </a:buClr>
              <a:buSzPct val="95000"/>
              <a:buFont typeface="Wingdings 2" pitchFamily="18" charset="2"/>
              <a:buChar char=""/>
              <a:defRPr/>
            </a:pPr>
            <a:r>
              <a:rPr lang="fa-IR" sz="2600" dirty="0">
                <a:latin typeface="+mn-lt"/>
                <a:cs typeface="B Nazanin" pitchFamily="2" charset="-78"/>
              </a:rPr>
              <a:t>به آگاهی می رساند</a:t>
            </a:r>
          </a:p>
          <a:p>
            <a:pPr marL="273050" indent="-273050" eaLnBrk="0" hangingPunct="0">
              <a:spcBef>
                <a:spcPct val="20000"/>
              </a:spcBef>
              <a:buClr>
                <a:srgbClr val="0BD0D9"/>
              </a:buClr>
              <a:buSzPct val="95000"/>
              <a:buFont typeface="Wingdings 2" pitchFamily="18" charset="2"/>
              <a:buChar char=""/>
              <a:defRPr/>
            </a:pPr>
            <a:endParaRPr lang="fa-IR" sz="2600" dirty="0">
              <a:latin typeface="+mn-lt"/>
              <a:cs typeface="B Nazanin"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fa-IR" sz="3600" b="1" smtClean="0">
                <a:cs typeface="B Nazanin" pitchFamily="2" charset="-78"/>
              </a:rPr>
              <a:t>برخی از ويژگی های يک نامه ی اداری خوب</a:t>
            </a:r>
          </a:p>
        </p:txBody>
      </p:sp>
      <p:sp>
        <p:nvSpPr>
          <p:cNvPr id="3" name="Content Placeholder 2"/>
          <p:cNvSpPr>
            <a:spLocks noGrp="1"/>
          </p:cNvSpPr>
          <p:nvPr>
            <p:ph idx="1"/>
          </p:nvPr>
        </p:nvSpPr>
        <p:spPr/>
        <p:txBody>
          <a:bodyPr/>
          <a:lstStyle/>
          <a:p>
            <a:r>
              <a:rPr lang="fa-IR" b="1" smtClean="0">
                <a:cs typeface="B Nazanin" pitchFamily="2" charset="-78"/>
              </a:rPr>
              <a:t>با نثری ساده، روشن و صريح و بدون تملق نوشته شده است؛</a:t>
            </a:r>
          </a:p>
          <a:p>
            <a:r>
              <a:rPr lang="fa-IR" b="1" smtClean="0">
                <a:cs typeface="B Nazanin" pitchFamily="2" charset="-78"/>
              </a:rPr>
              <a:t>خلاصه، قاطع و مستند است؛</a:t>
            </a:r>
          </a:p>
          <a:p>
            <a:r>
              <a:rPr lang="fa-IR" b="1" smtClean="0">
                <a:cs typeface="B Nazanin" pitchFamily="2" charset="-78"/>
              </a:rPr>
              <a:t>عنوان گيرنده دقيق، مشخص و همرا با احترام است؛</a:t>
            </a:r>
          </a:p>
          <a:p>
            <a:r>
              <a:rPr lang="fa-IR" b="1" smtClean="0">
                <a:cs typeface="B Nazanin" pitchFamily="2" charset="-78"/>
              </a:rPr>
              <a:t>آغاز مناسب و پايان شايسته دارد؛</a:t>
            </a:r>
          </a:p>
          <a:p>
            <a:r>
              <a:rPr lang="fa-IR" b="1" smtClean="0">
                <a:cs typeface="B Nazanin" pitchFamily="2" charset="-78"/>
              </a:rPr>
              <a:t>تاريخ، شماره و در صورت نياز پيوست و رونوشت ها دقيق مشخص شده است؛</a:t>
            </a:r>
          </a:p>
          <a:p>
            <a:r>
              <a:rPr lang="fa-IR" b="1" smtClean="0">
                <a:cs typeface="B Nazanin" pitchFamily="2" charset="-78"/>
              </a:rPr>
              <a:t>اصول نگارشی و ويرايشی در آن رعايت شده است.</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fa-IR" sz="3500" b="1" smtClean="0">
                <a:cs typeface="B Nazanin" pitchFamily="2" charset="-78"/>
              </a:rPr>
              <a:t>متن نامه اداری باید چگونه باشد؟</a:t>
            </a:r>
            <a:endParaRPr lang="en-US" sz="3500" b="1" smtClean="0">
              <a:cs typeface="B Nazanin" pitchFamily="2" charset="-78"/>
            </a:endParaRPr>
          </a:p>
        </p:txBody>
      </p:sp>
      <p:sp>
        <p:nvSpPr>
          <p:cNvPr id="23555" name="Content Placeholder 2"/>
          <p:cNvSpPr>
            <a:spLocks noGrp="1"/>
          </p:cNvSpPr>
          <p:nvPr>
            <p:ph idx="1"/>
          </p:nvPr>
        </p:nvSpPr>
        <p:spPr/>
        <p:txBody>
          <a:bodyPr/>
          <a:lstStyle/>
          <a:p>
            <a:r>
              <a:rPr lang="fa-IR" sz="2400" smtClean="0">
                <a:cs typeface="B Nazanin" pitchFamily="2" charset="-78"/>
              </a:rPr>
              <a:t>مقصود اصلی و منظور و هدف نامه را بیان کند.</a:t>
            </a:r>
          </a:p>
          <a:p>
            <a:r>
              <a:rPr lang="fa-IR" sz="2400" smtClean="0">
                <a:cs typeface="B Nazanin" pitchFamily="2" charset="-78"/>
              </a:rPr>
              <a:t>جدی و رسمی و به دور از طنز و هزل</a:t>
            </a:r>
          </a:p>
          <a:p>
            <a:r>
              <a:rPr lang="fa-IR" sz="2400" smtClean="0">
                <a:cs typeface="B Nazanin" pitchFamily="2" charset="-78"/>
              </a:rPr>
              <a:t>روان و ساده و به دور از تفسیر و توضیح</a:t>
            </a:r>
          </a:p>
          <a:p>
            <a:r>
              <a:rPr lang="fa-IR" sz="2400" smtClean="0">
                <a:cs typeface="B Nazanin" pitchFamily="2" charset="-78"/>
              </a:rPr>
              <a:t>استفاده از کلمات و واژگان واضح و روشن</a:t>
            </a:r>
          </a:p>
          <a:p>
            <a:r>
              <a:rPr lang="fa-IR" sz="2400" smtClean="0">
                <a:cs typeface="B Nazanin" pitchFamily="2" charset="-78"/>
              </a:rPr>
              <a:t>صراحت ، دقت و روشنی</a:t>
            </a:r>
          </a:p>
          <a:p>
            <a:r>
              <a:rPr lang="fa-IR" sz="2400" smtClean="0">
                <a:cs typeface="B Nazanin" pitchFamily="2" charset="-78"/>
              </a:rPr>
              <a:t>رهیز از تملق و حب و بغض</a:t>
            </a:r>
          </a:p>
          <a:p>
            <a:r>
              <a:rPr lang="fa-IR" sz="2400" smtClean="0">
                <a:cs typeface="B Nazanin" pitchFamily="2" charset="-78"/>
              </a:rPr>
              <a:t>پرهیز از مطالب غیرضروری و حواشی نامربوط</a:t>
            </a:r>
          </a:p>
          <a:p>
            <a:r>
              <a:rPr lang="fa-IR" sz="2400" smtClean="0">
                <a:cs typeface="B Nazanin" pitchFamily="2" charset="-78"/>
              </a:rPr>
              <a:t>نوشتن مطالب به صورت اهم و مهم</a:t>
            </a:r>
          </a:p>
          <a:p>
            <a:r>
              <a:rPr lang="fa-IR" sz="2400" smtClean="0">
                <a:cs typeface="B Nazanin" pitchFamily="2" charset="-78"/>
              </a:rPr>
              <a:t>جملات کوتاه</a:t>
            </a:r>
          </a:p>
          <a:p>
            <a:r>
              <a:rPr lang="fa-IR" sz="2400" smtClean="0">
                <a:cs typeface="B Nazanin" pitchFamily="2" charset="-78"/>
              </a:rPr>
              <a:t>استفاده از صیغه سوم شخص جمع : درخواست مکند به جای درخواست می کنم.</a:t>
            </a:r>
            <a:endParaRPr lang="en-US" sz="2400" smtClean="0">
              <a:cs typeface="B Nazanin"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eaLnBrk="1" hangingPunct="1"/>
            <a:r>
              <a:rPr lang="fa-IR" b="1" smtClean="0">
                <a:cs typeface="B Nazanin" pitchFamily="2" charset="-78"/>
              </a:rPr>
              <a:t>نامه را با چه عبارتی آغاز کنيم؟</a:t>
            </a:r>
          </a:p>
        </p:txBody>
      </p:sp>
      <p:sp>
        <p:nvSpPr>
          <p:cNvPr id="14339" name="Content Placeholder 2"/>
          <p:cNvSpPr>
            <a:spLocks noGrp="1"/>
          </p:cNvSpPr>
          <p:nvPr>
            <p:ph idx="1"/>
          </p:nvPr>
        </p:nvSpPr>
        <p:spPr/>
        <p:txBody>
          <a:bodyPr/>
          <a:lstStyle/>
          <a:p>
            <a:pPr eaLnBrk="1" hangingPunct="1"/>
            <a:r>
              <a:rPr lang="fa-IR" b="1" smtClean="0">
                <a:cs typeface="B Nazanin" pitchFamily="2" charset="-78"/>
              </a:rPr>
              <a:t>بسم الله الرحمن الرحيم</a:t>
            </a:r>
          </a:p>
          <a:p>
            <a:pPr eaLnBrk="1" hangingPunct="1"/>
            <a:r>
              <a:rPr lang="fa-IR" b="1" smtClean="0">
                <a:solidFill>
                  <a:srgbClr val="FF0000"/>
                </a:solidFill>
                <a:cs typeface="B Nazanin" pitchFamily="2" charset="-78"/>
              </a:rPr>
              <a:t>باسمه تعالی </a:t>
            </a:r>
            <a:r>
              <a:rPr lang="fa-IR" b="1" smtClean="0">
                <a:cs typeface="B Nazanin" pitchFamily="2" charset="-78"/>
              </a:rPr>
              <a:t>يا بسمه تعالی</a:t>
            </a:r>
          </a:p>
          <a:p>
            <a:pPr eaLnBrk="1" hangingPunct="1"/>
            <a:r>
              <a:rPr lang="fa-IR" b="1" smtClean="0">
                <a:cs typeface="B Nazanin" pitchFamily="2" charset="-78"/>
              </a:rPr>
              <a:t>بنام خدا</a:t>
            </a:r>
          </a:p>
          <a:p>
            <a:pPr eaLnBrk="1" hangingPunct="1"/>
            <a:r>
              <a:rPr lang="fa-IR" b="1" smtClean="0">
                <a:cs typeface="B Nazanin" pitchFamily="2" charset="-78"/>
              </a:rPr>
              <a:t>يا هو</a:t>
            </a:r>
          </a:p>
          <a:p>
            <a:pPr eaLnBrk="1" hangingPunct="1"/>
            <a:r>
              <a:rPr lang="fa-IR" b="1" smtClean="0">
                <a:solidFill>
                  <a:srgbClr val="FF0000"/>
                </a:solidFill>
                <a:cs typeface="B Nazanin" pitchFamily="2" charset="-78"/>
              </a:rPr>
              <a:t>به نام خدا</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wipe(down)">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wipe(down)">
                                      <p:cBhvr>
                                        <p:cTn id="12" dur="500"/>
                                        <p:tgtEl>
                                          <p:spTgt spid="14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wipe(down)">
                                      <p:cBhvr>
                                        <p:cTn id="17" dur="5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wipe(down)">
                                      <p:cBhvr>
                                        <p:cTn id="22" dur="500"/>
                                        <p:tgtEl>
                                          <p:spTgt spid="143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Effect transition="in" filter="wipe(down)">
                                      <p:cBhvr>
                                        <p:cTn id="27" dur="5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81000" y="0"/>
            <a:ext cx="8229600" cy="1143000"/>
          </a:xfrm>
        </p:spPr>
        <p:txBody>
          <a:bodyPr/>
          <a:lstStyle/>
          <a:p>
            <a:pPr algn="ctr" eaLnBrk="1" hangingPunct="1"/>
            <a:r>
              <a:rPr lang="fa-IR" sz="4400" b="1" smtClean="0">
                <a:cs typeface="B Nazanin" pitchFamily="2" charset="-78"/>
              </a:rPr>
              <a:t>نام و عنوان مخاطب نامه را چگونه بنويسيم</a:t>
            </a:r>
            <a:r>
              <a:rPr lang="fa-IR" sz="4400" smtClean="0">
                <a:cs typeface="B Nazanin" pitchFamily="2" charset="-78"/>
              </a:rPr>
              <a:t>؟</a:t>
            </a:r>
          </a:p>
        </p:txBody>
      </p:sp>
      <p:sp>
        <p:nvSpPr>
          <p:cNvPr id="3" name="Content Placeholder 2"/>
          <p:cNvSpPr>
            <a:spLocks noGrp="1"/>
          </p:cNvSpPr>
          <p:nvPr>
            <p:ph idx="1"/>
          </p:nvPr>
        </p:nvSpPr>
        <p:spPr>
          <a:xfrm>
            <a:off x="457200" y="13716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fa-IR" b="1" dirty="0" smtClean="0">
                <a:solidFill>
                  <a:srgbClr val="C00000"/>
                </a:solidFill>
                <a:ea typeface="+mn-ea"/>
                <a:cs typeface="B Nazanin" pitchFamily="2" charset="-78"/>
              </a:rPr>
              <a:t>جناب آقای/ سرکار خانم... رييس محترم ...</a:t>
            </a:r>
          </a:p>
          <a:p>
            <a:pPr marL="274320" indent="-274320" eaLnBrk="1" fontAlgn="auto" hangingPunct="1">
              <a:spcAft>
                <a:spcPts val="0"/>
              </a:spcAft>
              <a:buClr>
                <a:schemeClr val="accent3"/>
              </a:buClr>
              <a:buFont typeface="Wingdings 2"/>
              <a:buNone/>
              <a:defRPr/>
            </a:pPr>
            <a:r>
              <a:rPr lang="fa-IR" b="1" dirty="0" smtClean="0">
                <a:solidFill>
                  <a:srgbClr val="7030A0"/>
                </a:solidFill>
                <a:ea typeface="+mn-ea"/>
                <a:cs typeface="B Nazanin" pitchFamily="2" charset="-78"/>
              </a:rPr>
              <a:t>    رييس محترم ...  جناب آقای/ سرکار خانم... </a:t>
            </a:r>
          </a:p>
          <a:p>
            <a:pPr marL="274320" indent="-274320" eaLnBrk="1" fontAlgn="auto" hangingPunct="1">
              <a:spcAft>
                <a:spcPts val="0"/>
              </a:spcAft>
              <a:buClr>
                <a:schemeClr val="accent3"/>
              </a:buClr>
              <a:buFont typeface="Wingdings 2"/>
              <a:buChar char=""/>
              <a:defRPr/>
            </a:pPr>
            <a:r>
              <a:rPr lang="fa-IR" b="1" dirty="0" smtClean="0">
                <a:solidFill>
                  <a:srgbClr val="FF0000"/>
                </a:solidFill>
                <a:ea typeface="+mn-ea"/>
                <a:cs typeface="B Nazanin" pitchFamily="2" charset="-78"/>
              </a:rPr>
              <a:t>جناب آقای/ سرکار خانم... </a:t>
            </a:r>
          </a:p>
          <a:p>
            <a:pPr marL="274320" indent="-274320" eaLnBrk="1" fontAlgn="auto" hangingPunct="1">
              <a:spcAft>
                <a:spcPts val="0"/>
              </a:spcAft>
              <a:buClr>
                <a:schemeClr val="accent3"/>
              </a:buClr>
              <a:buFont typeface="Wingdings 2"/>
              <a:buNone/>
              <a:defRPr/>
            </a:pPr>
            <a:r>
              <a:rPr lang="fa-IR" b="1" dirty="0" smtClean="0">
                <a:solidFill>
                  <a:srgbClr val="FF0000"/>
                </a:solidFill>
                <a:ea typeface="+mn-ea"/>
                <a:cs typeface="B Nazanin" pitchFamily="2" charset="-78"/>
              </a:rPr>
              <a:t>    رييس محترم ...</a:t>
            </a:r>
          </a:p>
          <a:p>
            <a:pPr marL="274320" indent="-274320" eaLnBrk="1" fontAlgn="auto" hangingPunct="1">
              <a:spcAft>
                <a:spcPts val="0"/>
              </a:spcAft>
              <a:buClr>
                <a:schemeClr val="accent3"/>
              </a:buClr>
              <a:buFont typeface="Wingdings 2"/>
              <a:buChar char=""/>
              <a:defRPr/>
            </a:pPr>
            <a:r>
              <a:rPr lang="fa-IR" b="1" dirty="0" smtClean="0">
                <a:solidFill>
                  <a:srgbClr val="00B050"/>
                </a:solidFill>
                <a:ea typeface="+mn-ea"/>
                <a:cs typeface="B Nazanin" pitchFamily="2" charset="-78"/>
              </a:rPr>
              <a:t>رييس محترم ...</a:t>
            </a:r>
          </a:p>
          <a:p>
            <a:pPr marL="274320" indent="-274320" eaLnBrk="1" fontAlgn="auto" hangingPunct="1">
              <a:spcAft>
                <a:spcPts val="0"/>
              </a:spcAft>
              <a:buClr>
                <a:schemeClr val="accent3"/>
              </a:buClr>
              <a:buFont typeface="Wingdings 2"/>
              <a:buNone/>
              <a:defRPr/>
            </a:pPr>
            <a:r>
              <a:rPr lang="fa-IR" b="1" dirty="0" smtClean="0">
                <a:solidFill>
                  <a:srgbClr val="00B050"/>
                </a:solidFill>
                <a:ea typeface="+mn-ea"/>
                <a:cs typeface="B Nazanin" pitchFamily="2" charset="-78"/>
              </a:rPr>
              <a:t>    جناب آقای/ سرکار خانم...</a:t>
            </a:r>
          </a:p>
          <a:p>
            <a:pPr marL="274320" indent="-274320" eaLnBrk="1" fontAlgn="auto" hangingPunct="1">
              <a:spcAft>
                <a:spcPts val="0"/>
              </a:spcAft>
              <a:buClr>
                <a:schemeClr val="accent3"/>
              </a:buClr>
              <a:buFont typeface="Wingdings 2"/>
              <a:buChar char=""/>
              <a:defRPr/>
            </a:pPr>
            <a:r>
              <a:rPr lang="fa-IR" b="1" dirty="0" smtClean="0">
                <a:solidFill>
                  <a:srgbClr val="FFC000"/>
                </a:solidFill>
                <a:ea typeface="+mn-ea"/>
                <a:cs typeface="B Nazanin" pitchFamily="2" charset="-78"/>
              </a:rPr>
              <a:t>جناب آقای/ سرکار خانم...</a:t>
            </a:r>
          </a:p>
          <a:p>
            <a:pPr marL="274320" indent="-274320" eaLnBrk="1" fontAlgn="auto" hangingPunct="1">
              <a:spcAft>
                <a:spcPts val="0"/>
              </a:spcAft>
              <a:buClr>
                <a:schemeClr val="accent3"/>
              </a:buClr>
              <a:buFont typeface="Wingdings 2"/>
              <a:buNone/>
              <a:defRPr/>
            </a:pPr>
            <a:r>
              <a:rPr lang="fa-IR" b="1" dirty="0" smtClean="0">
                <a:solidFill>
                  <a:srgbClr val="FFC000"/>
                </a:solidFill>
                <a:ea typeface="+mn-ea"/>
                <a:cs typeface="B Nazanin" pitchFamily="2" charset="-78"/>
              </a:rPr>
              <a:t>   معاونت / رياست/ مديريت محترم ...</a:t>
            </a:r>
          </a:p>
          <a:p>
            <a:pPr marL="274320" indent="-274320" eaLnBrk="1" fontAlgn="auto" hangingPunct="1">
              <a:spcAft>
                <a:spcPts val="0"/>
              </a:spcAft>
              <a:buClr>
                <a:schemeClr val="accent3"/>
              </a:buClr>
              <a:buFont typeface="Wingdings 2"/>
              <a:buChar char=""/>
              <a:defRPr/>
            </a:pPr>
            <a:r>
              <a:rPr lang="fa-IR" b="1" dirty="0" smtClean="0">
                <a:solidFill>
                  <a:srgbClr val="0070C0"/>
                </a:solidFill>
                <a:ea typeface="+mn-ea"/>
                <a:cs typeface="B Nazanin" pitchFamily="2" charset="-78"/>
              </a:rPr>
              <a:t>جناب آقای/ سرکار خانم...</a:t>
            </a:r>
            <a:endParaRPr lang="fa-IR" b="1" dirty="0" smtClean="0">
              <a:solidFill>
                <a:srgbClr val="FFC000"/>
              </a:solidFill>
              <a:ea typeface="+mn-ea"/>
              <a:cs typeface="B Nazanin" pitchFamily="2" charset="-78"/>
            </a:endParaRPr>
          </a:p>
          <a:p>
            <a:pPr marL="274320" indent="-274320" eaLnBrk="1" fontAlgn="auto" hangingPunct="1">
              <a:spcAft>
                <a:spcPts val="0"/>
              </a:spcAft>
              <a:buClr>
                <a:schemeClr val="accent3"/>
              </a:buClr>
              <a:buFont typeface="Wingdings 2"/>
              <a:buNone/>
              <a:defRPr/>
            </a:pPr>
            <a:r>
              <a:rPr lang="fa-IR" b="1" dirty="0" smtClean="0">
                <a:solidFill>
                  <a:srgbClr val="0070C0"/>
                </a:solidFill>
                <a:ea typeface="+mn-ea"/>
                <a:cs typeface="B Nazanin" pitchFamily="2" charset="-78"/>
              </a:rPr>
              <a:t>    معاون / رييس/  محترم....</a:t>
            </a:r>
          </a:p>
          <a:p>
            <a:pPr marL="274320" indent="-274320" eaLnBrk="1" fontAlgn="auto" hangingPunct="1">
              <a:spcAft>
                <a:spcPts val="0"/>
              </a:spcAft>
              <a:buClr>
                <a:schemeClr val="accent3"/>
              </a:buClr>
              <a:buFont typeface="Wingdings 2"/>
              <a:buNone/>
              <a:defRPr/>
            </a:pPr>
            <a:r>
              <a:rPr lang="fa-IR" b="1" dirty="0" smtClean="0">
                <a:solidFill>
                  <a:srgbClr val="0070C0"/>
                </a:solidFill>
                <a:ea typeface="+mn-ea"/>
                <a:cs typeface="B Nazanin" pitchFamily="2" charset="-78"/>
              </a:rPr>
              <a:t>    </a:t>
            </a:r>
            <a:endParaRPr lang="fa-IR" b="1" dirty="0" smtClean="0">
              <a:solidFill>
                <a:srgbClr val="00B050"/>
              </a:solidFill>
              <a:ea typeface="+mn-ea"/>
              <a:cs typeface="B Nazanin" pitchFamily="2" charset="-78"/>
            </a:endParaRPr>
          </a:p>
          <a:p>
            <a:pPr marL="274320" indent="-274320" eaLnBrk="1" fontAlgn="auto" hangingPunct="1">
              <a:spcAft>
                <a:spcPts val="0"/>
              </a:spcAft>
              <a:buClr>
                <a:schemeClr val="accent3"/>
              </a:buClr>
              <a:buFont typeface="Wingdings 2"/>
              <a:buChar char=""/>
              <a:defRPr/>
            </a:pPr>
            <a:endParaRPr lang="fa-IR" b="1" dirty="0" smtClean="0">
              <a:solidFill>
                <a:srgbClr val="C00000"/>
              </a:solidFill>
              <a:ea typeface="+mn-ea"/>
              <a:cs typeface="B Nazanin" pitchFamily="2" charset="-78"/>
            </a:endParaRPr>
          </a:p>
          <a:p>
            <a:pPr marL="274320" indent="-274320" eaLnBrk="1" fontAlgn="auto" hangingPunct="1">
              <a:spcAft>
                <a:spcPts val="0"/>
              </a:spcAft>
              <a:buClr>
                <a:schemeClr val="accent3"/>
              </a:buClr>
              <a:buFont typeface="Wingdings 2"/>
              <a:buNone/>
              <a:defRPr/>
            </a:pPr>
            <a:endParaRPr lang="fa-IR" b="1" dirty="0">
              <a:solidFill>
                <a:srgbClr val="C00000"/>
              </a:solidFill>
              <a:ea typeface="+mn-ea"/>
              <a:cs typeface="B Nazanin"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lide(fromBottom)">
                                      <p:cBhvr>
                                        <p:cTn id="23" dur="500"/>
                                        <p:tgtEl>
                                          <p:spTgt spid="3">
                                            <p:txEl>
                                              <p:pRg st="4" end="4"/>
                                            </p:txEl>
                                          </p:spTgt>
                                        </p:tgtEl>
                                      </p:cBhvr>
                                    </p:animEffect>
                                  </p:childTnLst>
                                </p:cTn>
                              </p:par>
                              <p:par>
                                <p:cTn id="24" presetID="1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slide(fromBottom)">
                                      <p:cBhvr>
                                        <p:cTn id="31" dur="500"/>
                                        <p:tgtEl>
                                          <p:spTgt spid="3">
                                            <p:txEl>
                                              <p:pRg st="6" end="6"/>
                                            </p:txEl>
                                          </p:spTgt>
                                        </p:tgtEl>
                                      </p:cBhvr>
                                    </p:animEffect>
                                  </p:childTnLst>
                                </p:cTn>
                              </p:par>
                              <p:par>
                                <p:cTn id="32" presetID="12" presetClass="entr" presetSubtype="4"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slide(fromBottom)">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slide(fromBottom)">
                                      <p:cBhvr>
                                        <p:cTn id="39" dur="500"/>
                                        <p:tgtEl>
                                          <p:spTgt spid="3">
                                            <p:txEl>
                                              <p:pRg st="8" end="8"/>
                                            </p:txEl>
                                          </p:spTgt>
                                        </p:tgtEl>
                                      </p:cBhvr>
                                    </p:animEffect>
                                  </p:childTnLst>
                                </p:cTn>
                              </p:par>
                              <p:par>
                                <p:cTn id="40" presetID="12" presetClass="entr" presetSubtype="4"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slide(fromBottom)">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1295400"/>
            <a:ext cx="8229600" cy="4648200"/>
          </a:xfrm>
        </p:spPr>
        <p:txBody>
          <a:bodyPr>
            <a:normAutofit fontScale="90000"/>
          </a:bodyPr>
          <a:lstStyle/>
          <a:p>
            <a:pPr algn="r" rtl="0"/>
            <a:r>
              <a:rPr lang="fa-IR" sz="3200" b="1" dirty="0" smtClean="0">
                <a:cs typeface="B Nazanin" pitchFamily="2" charset="-78"/>
              </a:rPr>
              <a:t>عناوین موضوعات کارگاه نامه نگاری و مکاتبات اداری</a:t>
            </a:r>
            <a:r>
              <a:rPr lang="en-US" sz="3200" dirty="0" smtClean="0">
                <a:cs typeface="B Nazanin" pitchFamily="2" charset="-78"/>
              </a:rPr>
              <a:t/>
            </a:r>
            <a:br>
              <a:rPr lang="en-US" sz="3200" dirty="0" smtClean="0">
                <a:cs typeface="B Nazanin" pitchFamily="2" charset="-78"/>
              </a:rPr>
            </a:br>
            <a:r>
              <a:rPr lang="fa-IR" sz="3200" dirty="0" smtClean="0">
                <a:cs typeface="B Nazanin" pitchFamily="2" charset="-78"/>
              </a:rPr>
              <a:t/>
            </a:r>
            <a:br>
              <a:rPr lang="fa-IR" sz="3200" dirty="0" smtClean="0">
                <a:cs typeface="B Nazanin" pitchFamily="2" charset="-78"/>
              </a:rPr>
            </a:br>
            <a:r>
              <a:rPr lang="fa-IR" sz="3200" b="1" dirty="0" smtClean="0">
                <a:cs typeface="B Nazanin" pitchFamily="2" charset="-78"/>
              </a:rPr>
              <a:t>آشنایی با تقسیم بندی نامه ها </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ریخت شناسی نامه ها</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شیوه نگارش نامه ها</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انواع نامه های اداری و مراحل تهیه آنها</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اصطلاح شناسی مکاتبات اداری</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نامه ها و شکایات حقوقی</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اسناد و نوشته های حقوقی </a:t>
            </a:r>
            <a:r>
              <a:rPr lang="en-US" sz="3200" dirty="0" smtClean="0">
                <a:cs typeface="B Nazanin" pitchFamily="2" charset="-78"/>
              </a:rPr>
              <a:t/>
            </a:r>
            <a:br>
              <a:rPr lang="en-US" sz="3200" dirty="0" smtClean="0">
                <a:cs typeface="B Nazanin" pitchFamily="2" charset="-78"/>
              </a:rPr>
            </a:br>
            <a:r>
              <a:rPr lang="fa-IR" sz="3200" b="1" dirty="0" smtClean="0">
                <a:cs typeface="B Nazanin" pitchFamily="2" charset="-78"/>
              </a:rPr>
              <a:t>آشنایی با سبک نگارش انواع نامه های تسلیت ، تشکر ، دعوت ، خانوادگی و دوستانه ، خداحافظی ، تودیع و معارفه و ...</a:t>
            </a:r>
            <a:r>
              <a:rPr lang="en-US" sz="3200" dirty="0" smtClean="0">
                <a:cs typeface="B Nazanin" pitchFamily="2" charset="-78"/>
              </a:rPr>
              <a:t/>
            </a:r>
            <a:br>
              <a:rPr lang="en-US" sz="3200" dirty="0" smtClean="0">
                <a:cs typeface="B Nazanin" pitchFamily="2" charset="-78"/>
              </a:rPr>
            </a:br>
            <a:endParaRPr lang="en-US" sz="3200" dirty="0" smtClean="0">
              <a:cs typeface="B Nazanin"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ctr"/>
            <a:r>
              <a:rPr lang="fa-IR" sz="4000" b="1" smtClean="0">
                <a:cs typeface="B Nazanin" pitchFamily="2" charset="-78"/>
              </a:rPr>
              <a:t>نام و عنوان مخاطب نامه را چگونه بنويسيم؟</a:t>
            </a:r>
            <a:endParaRPr lang="fa-IR" sz="4000" b="1" smtClean="0"/>
          </a:p>
        </p:txBody>
      </p:sp>
      <p:sp>
        <p:nvSpPr>
          <p:cNvPr id="3" name="Content Placeholder 2"/>
          <p:cNvSpPr>
            <a:spLocks noGrp="1"/>
          </p:cNvSpPr>
          <p:nvPr>
            <p:ph idx="1"/>
          </p:nvPr>
        </p:nvSpPr>
        <p:spPr/>
        <p:txBody>
          <a:bodyPr/>
          <a:lstStyle/>
          <a:p>
            <a:pPr algn="just"/>
            <a:r>
              <a:rPr lang="fa-IR" b="1" smtClean="0">
                <a:solidFill>
                  <a:srgbClr val="7030A0"/>
                </a:solidFill>
                <a:cs typeface="B Nazanin" pitchFamily="2" charset="-78"/>
              </a:rPr>
              <a:t>يادآوری:</a:t>
            </a:r>
          </a:p>
          <a:p>
            <a:pPr algn="just">
              <a:buFont typeface="Wingdings 2" pitchFamily="18" charset="2"/>
              <a:buNone/>
            </a:pPr>
            <a:r>
              <a:rPr lang="fa-IR" b="1" smtClean="0">
                <a:cs typeface="B Nazanin" pitchFamily="2" charset="-78"/>
              </a:rPr>
              <a:t> - چنان چه ضرورتی نداشته باشد که مخاطب نامه شخصی خاص باشد، می توان نامه را بدون نام شخص به اداره نوشت؛ </a:t>
            </a:r>
          </a:p>
          <a:p>
            <a:pPr algn="just">
              <a:buFont typeface="Wingdings 2" pitchFamily="18" charset="2"/>
              <a:buNone/>
            </a:pPr>
            <a:r>
              <a:rPr lang="fa-IR" b="1" smtClean="0">
                <a:cs typeface="B Nazanin" pitchFamily="2" charset="-78"/>
              </a:rPr>
              <a:t>    </a:t>
            </a:r>
            <a:r>
              <a:rPr lang="fa-IR" b="1" smtClean="0">
                <a:solidFill>
                  <a:srgbClr val="FF0000"/>
                </a:solidFill>
                <a:cs typeface="B Nazanin" pitchFamily="2" charset="-78"/>
              </a:rPr>
              <a:t>سازمان آموزش و پرورش فارس</a:t>
            </a:r>
          </a:p>
          <a:p>
            <a:pPr algn="just">
              <a:buFont typeface="Wingdings 2" pitchFamily="18" charset="2"/>
              <a:buNone/>
            </a:pPr>
            <a:r>
              <a:rPr lang="fa-IR" b="1" smtClean="0">
                <a:solidFill>
                  <a:srgbClr val="FF0000"/>
                </a:solidFill>
                <a:cs typeface="B Nazanin" pitchFamily="2" charset="-78"/>
              </a:rPr>
              <a:t>  - </a:t>
            </a:r>
            <a:r>
              <a:rPr lang="fa-IR" b="1" smtClean="0">
                <a:cs typeface="B Nazanin" pitchFamily="2" charset="-78"/>
              </a:rPr>
              <a:t>قسمت نام و عنوان گيرنده را به گونه ای ديگر نيز می توان نوشت:</a:t>
            </a:r>
          </a:p>
          <a:p>
            <a:pPr algn="just">
              <a:buFont typeface="Wingdings 2" pitchFamily="18" charset="2"/>
              <a:buNone/>
            </a:pPr>
            <a:r>
              <a:rPr lang="fa-IR" b="1" smtClean="0">
                <a:solidFill>
                  <a:srgbClr val="FF0000"/>
                </a:solidFill>
                <a:cs typeface="B Nazanin" pitchFamily="2" charset="-78"/>
              </a:rPr>
              <a:t>   </a:t>
            </a:r>
            <a:r>
              <a:rPr lang="fa-IR" b="1" smtClean="0">
                <a:solidFill>
                  <a:srgbClr val="C00000"/>
                </a:solidFill>
                <a:cs typeface="B Nazanin" pitchFamily="2" charset="-78"/>
              </a:rPr>
              <a:t>به: </a:t>
            </a:r>
            <a:r>
              <a:rPr lang="fa-IR" b="1" smtClean="0">
                <a:solidFill>
                  <a:srgbClr val="00B050"/>
                </a:solidFill>
                <a:cs typeface="B Nazanin" pitchFamily="2" charset="-78"/>
              </a:rPr>
              <a:t>سازمان کل آموزش و پرورش ...</a:t>
            </a:r>
          </a:p>
          <a:p>
            <a:pPr algn="just">
              <a:buFont typeface="Wingdings 2" pitchFamily="18" charset="2"/>
              <a:buNone/>
            </a:pPr>
            <a:r>
              <a:rPr lang="fa-IR" b="1" smtClean="0">
                <a:solidFill>
                  <a:srgbClr val="00B050"/>
                </a:solidFill>
                <a:cs typeface="B Nazanin" pitchFamily="2" charset="-78"/>
              </a:rPr>
              <a:t>   </a:t>
            </a:r>
            <a:r>
              <a:rPr lang="fa-IR" b="1" smtClean="0">
                <a:solidFill>
                  <a:srgbClr val="C00000"/>
                </a:solidFill>
                <a:cs typeface="B Nazanin" pitchFamily="2" charset="-78"/>
              </a:rPr>
              <a:t>از: </a:t>
            </a:r>
            <a:r>
              <a:rPr lang="fa-IR" b="1" smtClean="0">
                <a:solidFill>
                  <a:srgbClr val="00B050"/>
                </a:solidFill>
                <a:cs typeface="B Nazanin" pitchFamily="2" charset="-78"/>
              </a:rPr>
              <a:t>اداره ی آموزش و پرورش ناحيه ی ...</a:t>
            </a:r>
          </a:p>
          <a:p>
            <a:pPr algn="just">
              <a:buFont typeface="Wingdings 2" pitchFamily="18" charset="2"/>
              <a:buNone/>
            </a:pPr>
            <a:r>
              <a:rPr lang="fa-IR" b="1" smtClean="0">
                <a:solidFill>
                  <a:srgbClr val="C00000"/>
                </a:solidFill>
                <a:cs typeface="B Nazanin" pitchFamily="2" charset="-78"/>
              </a:rPr>
              <a:t>  موضوع: </a:t>
            </a:r>
            <a:r>
              <a:rPr lang="fa-IR" b="1" smtClean="0">
                <a:solidFill>
                  <a:srgbClr val="00B050"/>
                </a:solidFill>
                <a:cs typeface="B Nazanin" pitchFamily="2" charset="-78"/>
              </a:rPr>
              <a:t>درخواست تجهيزات آموزشی</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eaLnBrk="1" hangingPunct="1"/>
            <a:r>
              <a:rPr lang="fa-IR" smtClean="0"/>
              <a:t>آغاز نامه</a:t>
            </a:r>
          </a:p>
        </p:txBody>
      </p:sp>
      <p:sp>
        <p:nvSpPr>
          <p:cNvPr id="3" name="Content Placeholder 2"/>
          <p:cNvSpPr>
            <a:spLocks noGrp="1"/>
          </p:cNvSpPr>
          <p:nvPr>
            <p:ph idx="1"/>
          </p:nvPr>
        </p:nvSpPr>
        <p:spPr/>
        <p:txBody>
          <a:bodyPr>
            <a:noAutofit/>
          </a:bodyPr>
          <a:lstStyle/>
          <a:p>
            <a:pPr marL="274320" indent="-274320" eaLnBrk="1" fontAlgn="auto" hangingPunct="1">
              <a:spcAft>
                <a:spcPts val="0"/>
              </a:spcAft>
              <a:buClr>
                <a:schemeClr val="accent3"/>
              </a:buClr>
              <a:buFont typeface="Wingdings 2"/>
              <a:buNone/>
              <a:defRPr/>
            </a:pPr>
            <a:r>
              <a:rPr lang="fa-IR" sz="2400" dirty="0" smtClean="0">
                <a:solidFill>
                  <a:srgbClr val="FF0000"/>
                </a:solidFill>
                <a:ea typeface="+mn-ea"/>
                <a:cs typeface="B Nazanin" pitchFamily="2" charset="-78"/>
              </a:rPr>
              <a:t>    </a:t>
            </a:r>
            <a:r>
              <a:rPr lang="fa-IR" sz="2400" b="1" dirty="0" smtClean="0">
                <a:solidFill>
                  <a:srgbClr val="FF0000"/>
                </a:solidFill>
                <a:ea typeface="+mn-ea"/>
                <a:cs typeface="B Nazanin" pitchFamily="2" charset="-78"/>
              </a:rPr>
              <a:t>جناب آقای/ سرکار خانم... </a:t>
            </a:r>
          </a:p>
          <a:p>
            <a:pPr marL="274320" indent="-274320" eaLnBrk="1" fontAlgn="auto" hangingPunct="1">
              <a:spcAft>
                <a:spcPts val="0"/>
              </a:spcAft>
              <a:buClr>
                <a:schemeClr val="accent3"/>
              </a:buClr>
              <a:buFont typeface="Wingdings 2"/>
              <a:buNone/>
              <a:defRPr/>
            </a:pPr>
            <a:r>
              <a:rPr lang="fa-IR" sz="2400" b="1" dirty="0" smtClean="0">
                <a:solidFill>
                  <a:srgbClr val="FF0000"/>
                </a:solidFill>
                <a:ea typeface="+mn-ea"/>
                <a:cs typeface="B Nazanin" pitchFamily="2" charset="-78"/>
              </a:rPr>
              <a:t>    رييس محترم ...</a:t>
            </a:r>
          </a:p>
          <a:p>
            <a:pPr marL="274320" indent="-274320" eaLnBrk="1" fontAlgn="auto" hangingPunct="1">
              <a:spcAft>
                <a:spcPts val="0"/>
              </a:spcAft>
              <a:buClr>
                <a:schemeClr val="accent3"/>
              </a:buClr>
              <a:buFont typeface="Wingdings 2"/>
              <a:buNone/>
              <a:defRPr/>
            </a:pPr>
            <a:r>
              <a:rPr lang="fa-IR" sz="2400" b="1" dirty="0">
                <a:solidFill>
                  <a:srgbClr val="FF0000"/>
                </a:solidFill>
                <a:ea typeface="+mn-ea"/>
                <a:cs typeface="B Nazanin" pitchFamily="2" charset="-78"/>
              </a:rPr>
              <a:t> </a:t>
            </a:r>
            <a:r>
              <a:rPr lang="fa-IR" sz="2400" b="1" dirty="0" smtClean="0">
                <a:solidFill>
                  <a:srgbClr val="FF0000"/>
                </a:solidFill>
                <a:ea typeface="+mn-ea"/>
                <a:cs typeface="B Nazanin" pitchFamily="2" charset="-78"/>
              </a:rPr>
              <a:t>   </a:t>
            </a:r>
            <a:r>
              <a:rPr lang="fa-IR" sz="2400" b="1" dirty="0" smtClean="0">
                <a:solidFill>
                  <a:schemeClr val="tx2">
                    <a:lumMod val="60000"/>
                    <a:lumOff val="40000"/>
                  </a:schemeClr>
                </a:solidFill>
                <a:ea typeface="+mn-ea"/>
                <a:cs typeface="B Nazanin" pitchFamily="2" charset="-78"/>
              </a:rPr>
              <a:t>سلام عليکم / سلام / با عرض سلام / با سلام و خسته نباشيد</a:t>
            </a:r>
          </a:p>
          <a:p>
            <a:pPr marL="274320" indent="-274320" eaLnBrk="1" fontAlgn="auto" hangingPunct="1">
              <a:spcAft>
                <a:spcPts val="0"/>
              </a:spcAft>
              <a:buClr>
                <a:schemeClr val="accent3"/>
              </a:buClr>
              <a:buFont typeface="Wingdings 2"/>
              <a:buNone/>
              <a:defRPr/>
            </a:pPr>
            <a:r>
              <a:rPr lang="fa-IR" sz="2400" b="1" dirty="0">
                <a:solidFill>
                  <a:schemeClr val="tx2">
                    <a:lumMod val="60000"/>
                    <a:lumOff val="40000"/>
                  </a:schemeClr>
                </a:solidFill>
                <a:ea typeface="+mn-ea"/>
                <a:cs typeface="B Nazanin" pitchFamily="2" charset="-78"/>
              </a:rPr>
              <a:t> </a:t>
            </a:r>
            <a:r>
              <a:rPr lang="fa-IR" sz="2400" b="1" dirty="0" smtClean="0">
                <a:solidFill>
                  <a:schemeClr val="tx2">
                    <a:lumMod val="60000"/>
                    <a:lumOff val="40000"/>
                  </a:schemeClr>
                </a:solidFill>
                <a:ea typeface="+mn-ea"/>
                <a:cs typeface="B Nazanin" pitchFamily="2" charset="-78"/>
              </a:rPr>
              <a:t>   با عرض سلام و ارادت و ....</a:t>
            </a:r>
          </a:p>
          <a:p>
            <a:pPr marL="274320" indent="-274320" eaLnBrk="1" fontAlgn="auto" hangingPunct="1">
              <a:spcAft>
                <a:spcPts val="0"/>
              </a:spcAft>
              <a:buClr>
                <a:schemeClr val="accent3"/>
              </a:buClr>
              <a:buFont typeface="Wingdings 2"/>
              <a:buNone/>
              <a:defRPr/>
            </a:pPr>
            <a:r>
              <a:rPr lang="fa-IR" sz="2400" b="1" dirty="0">
                <a:solidFill>
                  <a:schemeClr val="tx2">
                    <a:lumMod val="60000"/>
                    <a:lumOff val="40000"/>
                  </a:schemeClr>
                </a:solidFill>
                <a:ea typeface="+mn-ea"/>
                <a:cs typeface="B Nazanin" pitchFamily="2" charset="-78"/>
              </a:rPr>
              <a:t> </a:t>
            </a:r>
            <a:r>
              <a:rPr lang="fa-IR" sz="2400" b="1" dirty="0" smtClean="0">
                <a:solidFill>
                  <a:schemeClr val="tx2">
                    <a:lumMod val="60000"/>
                    <a:lumOff val="40000"/>
                  </a:schemeClr>
                </a:solidFill>
                <a:ea typeface="+mn-ea"/>
                <a:cs typeface="B Nazanin" pitchFamily="2" charset="-78"/>
              </a:rPr>
              <a:t>        احتراماً، به استحضار می رساند</a:t>
            </a:r>
          </a:p>
          <a:p>
            <a:pPr marL="274320" indent="-274320" eaLnBrk="1" fontAlgn="auto" hangingPunct="1">
              <a:spcAft>
                <a:spcPts val="0"/>
              </a:spcAft>
              <a:buClr>
                <a:schemeClr val="accent3"/>
              </a:buClr>
              <a:buFont typeface="Wingdings 2"/>
              <a:buNone/>
              <a:defRPr/>
            </a:pPr>
            <a:endParaRPr lang="fa-IR" sz="2400" b="1" dirty="0" smtClean="0">
              <a:solidFill>
                <a:schemeClr val="tx2">
                  <a:lumMod val="60000"/>
                  <a:lumOff val="40000"/>
                </a:schemeClr>
              </a:solidFill>
              <a:ea typeface="+mn-ea"/>
              <a:cs typeface="B Nazanin" pitchFamily="2" charset="-78"/>
            </a:endParaRPr>
          </a:p>
          <a:p>
            <a:pPr marL="274320" indent="-274320" eaLnBrk="1" fontAlgn="auto" hangingPunct="1">
              <a:spcAft>
                <a:spcPts val="0"/>
              </a:spcAft>
              <a:buClr>
                <a:schemeClr val="accent3"/>
              </a:buClr>
              <a:buFont typeface="Wingdings 2"/>
              <a:buNone/>
              <a:defRPr/>
            </a:pPr>
            <a:r>
              <a:rPr lang="fa-IR" sz="2400" b="1" dirty="0" smtClean="0">
                <a:solidFill>
                  <a:srgbClr val="FF0000"/>
                </a:solidFill>
                <a:ea typeface="+mn-ea"/>
                <a:cs typeface="B Nazanin" pitchFamily="2" charset="-78"/>
              </a:rPr>
              <a:t>    </a:t>
            </a:r>
            <a:r>
              <a:rPr lang="fa-IR" sz="2400" b="1" dirty="0" smtClean="0">
                <a:solidFill>
                  <a:schemeClr val="accent6">
                    <a:lumMod val="50000"/>
                  </a:schemeClr>
                </a:solidFill>
                <a:ea typeface="+mn-ea"/>
                <a:cs typeface="B Nazanin" pitchFamily="2" charset="-78"/>
              </a:rPr>
              <a:t>جناب آقای/ سرکار خانم... </a:t>
            </a:r>
          </a:p>
          <a:p>
            <a:pPr marL="274320" indent="-274320" eaLnBrk="1" fontAlgn="auto" hangingPunct="1">
              <a:spcAft>
                <a:spcPts val="0"/>
              </a:spcAft>
              <a:buClr>
                <a:schemeClr val="accent3"/>
              </a:buClr>
              <a:buFont typeface="Wingdings 2"/>
              <a:buNone/>
              <a:defRPr/>
            </a:pPr>
            <a:r>
              <a:rPr lang="fa-IR" sz="2400" b="1" dirty="0" smtClean="0">
                <a:solidFill>
                  <a:schemeClr val="accent6">
                    <a:lumMod val="50000"/>
                  </a:schemeClr>
                </a:solidFill>
                <a:ea typeface="+mn-ea"/>
                <a:cs typeface="B Nazanin" pitchFamily="2" charset="-78"/>
              </a:rPr>
              <a:t>    رييس محترم ...</a:t>
            </a:r>
          </a:p>
          <a:p>
            <a:pPr marL="274320" indent="-274320" eaLnBrk="1" fontAlgn="auto" hangingPunct="1">
              <a:spcAft>
                <a:spcPts val="0"/>
              </a:spcAft>
              <a:buClr>
                <a:schemeClr val="accent3"/>
              </a:buClr>
              <a:buFont typeface="Wingdings 2"/>
              <a:buNone/>
              <a:defRPr/>
            </a:pPr>
            <a:r>
              <a:rPr lang="fa-IR" sz="2400" b="1" dirty="0" smtClean="0">
                <a:solidFill>
                  <a:schemeClr val="accent6">
                    <a:lumMod val="50000"/>
                  </a:schemeClr>
                </a:solidFill>
                <a:ea typeface="+mn-ea"/>
                <a:cs typeface="B Nazanin" pitchFamily="2" charset="-78"/>
              </a:rPr>
              <a:t>           با سلام و احترام، به استحضار می رساند</a:t>
            </a:r>
          </a:p>
          <a:p>
            <a:pPr marL="274320" indent="-274320" eaLnBrk="1" fontAlgn="auto" hangingPunct="1">
              <a:spcAft>
                <a:spcPts val="0"/>
              </a:spcAft>
              <a:buClr>
                <a:schemeClr val="accent3"/>
              </a:buClr>
              <a:buFont typeface="Wingdings 2"/>
              <a:buNone/>
              <a:defRPr/>
            </a:pPr>
            <a:r>
              <a:rPr lang="fa-IR" sz="2400" dirty="0">
                <a:solidFill>
                  <a:srgbClr val="FF0000"/>
                </a:solidFill>
                <a:ea typeface="+mn-ea"/>
                <a:cs typeface="B Nazanin" pitchFamily="2" charset="-78"/>
              </a:rPr>
              <a:t> </a:t>
            </a:r>
            <a:r>
              <a:rPr lang="fa-IR" sz="2400" dirty="0" smtClean="0">
                <a:solidFill>
                  <a:srgbClr val="FF0000"/>
                </a:solidFill>
                <a:ea typeface="+mn-ea"/>
                <a:cs typeface="B Nazanin" pitchFamily="2" charset="-78"/>
              </a:rPr>
              <a:t>   </a:t>
            </a:r>
          </a:p>
          <a:p>
            <a:pPr marL="274320" indent="-274320" eaLnBrk="1" fontAlgn="auto" hangingPunct="1">
              <a:spcAft>
                <a:spcPts val="0"/>
              </a:spcAft>
              <a:buClr>
                <a:schemeClr val="accent3"/>
              </a:buClr>
              <a:buFont typeface="Wingdings 2"/>
              <a:buNone/>
              <a:defRPr/>
            </a:pPr>
            <a:endParaRPr lang="fa-IR" sz="2400" dirty="0" smtClean="0">
              <a:solidFill>
                <a:schemeClr val="tx2">
                  <a:lumMod val="60000"/>
                  <a:lumOff val="40000"/>
                </a:schemeClr>
              </a:solidFill>
              <a:ea typeface="+mn-ea"/>
              <a:cs typeface="B Nazanin" pitchFamily="2" charset="-78"/>
            </a:endParaRPr>
          </a:p>
          <a:p>
            <a:pPr marL="274320" indent="-274320" eaLnBrk="1" fontAlgn="auto" hangingPunct="1">
              <a:spcAft>
                <a:spcPts val="0"/>
              </a:spcAft>
              <a:buClr>
                <a:schemeClr val="accent3"/>
              </a:buClr>
              <a:buFont typeface="Wingdings 2"/>
              <a:buNone/>
              <a:defRPr/>
            </a:pPr>
            <a:r>
              <a:rPr lang="fa-IR" sz="2400" dirty="0">
                <a:solidFill>
                  <a:schemeClr val="tx2">
                    <a:lumMod val="60000"/>
                    <a:lumOff val="40000"/>
                  </a:schemeClr>
                </a:solidFill>
                <a:ea typeface="+mn-ea"/>
                <a:cs typeface="B Nazanin" pitchFamily="2" charset="-78"/>
              </a:rPr>
              <a:t> </a:t>
            </a:r>
            <a:r>
              <a:rPr lang="fa-IR" sz="2400" dirty="0" smtClean="0">
                <a:solidFill>
                  <a:schemeClr val="tx2">
                    <a:lumMod val="60000"/>
                    <a:lumOff val="40000"/>
                  </a:schemeClr>
                </a:solidFill>
                <a:ea typeface="+mn-ea"/>
                <a:cs typeface="B Nazanin" pitchFamily="2" charset="-78"/>
              </a:rPr>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wipe(down)">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algn="ctr" eaLnBrk="1" hangingPunct="1"/>
            <a:r>
              <a:rPr lang="fa-IR" b="1" smtClean="0">
                <a:cs typeface="B Nazanin" pitchFamily="2" charset="-78"/>
              </a:rPr>
              <a:t>آغاز نامه</a:t>
            </a:r>
          </a:p>
        </p:txBody>
      </p:sp>
      <p:sp>
        <p:nvSpPr>
          <p:cNvPr id="17411" name="Content Placeholder 2"/>
          <p:cNvSpPr>
            <a:spLocks noGrp="1"/>
          </p:cNvSpPr>
          <p:nvPr>
            <p:ph idx="1"/>
          </p:nvPr>
        </p:nvSpPr>
        <p:spPr/>
        <p:txBody>
          <a:bodyPr/>
          <a:lstStyle/>
          <a:p>
            <a:pPr eaLnBrk="1" hangingPunct="1"/>
            <a:r>
              <a:rPr lang="fa-IR" b="1" smtClean="0">
                <a:cs typeface="B Nazanin" pitchFamily="2" charset="-78"/>
              </a:rPr>
              <a:t>سلام عليکم، احتراماً به آگاهی می رساند...</a:t>
            </a:r>
          </a:p>
          <a:p>
            <a:pPr eaLnBrk="1" hangingPunct="1"/>
            <a:r>
              <a:rPr lang="fa-IR" b="1" smtClean="0">
                <a:cs typeface="B Nazanin" pitchFamily="2" charset="-78"/>
              </a:rPr>
              <a:t>با سلام، احتراماً با عنايت (توجه) به اين که/ از آن جا که...</a:t>
            </a:r>
          </a:p>
          <a:p>
            <a:pPr eaLnBrk="1" hangingPunct="1"/>
            <a:r>
              <a:rPr lang="fa-IR" b="1" smtClean="0">
                <a:solidFill>
                  <a:srgbClr val="C00000"/>
                </a:solidFill>
                <a:cs typeface="B Nazanin" pitchFamily="2" charset="-78"/>
              </a:rPr>
              <a:t>با سلام و احترام، به استحضار می رساند...</a:t>
            </a:r>
          </a:p>
          <a:p>
            <a:pPr eaLnBrk="1" hangingPunct="1"/>
            <a:r>
              <a:rPr lang="fa-IR" b="1" smtClean="0">
                <a:solidFill>
                  <a:srgbClr val="C00000"/>
                </a:solidFill>
                <a:cs typeface="B Nazanin" pitchFamily="2" charset="-78"/>
              </a:rPr>
              <a:t>با سلام و احترام، همان گونه که مستحضريد...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down)">
                                      <p:cBhvr>
                                        <p:cTn id="7" dur="500"/>
                                        <p:tgtEl>
                                          <p:spTgt spid="17411">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wipe(down)">
                                      <p:cBhvr>
                                        <p:cTn id="10" dur="500"/>
                                        <p:tgtEl>
                                          <p:spTgt spid="17411">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Effect transition="in" filter="wipe(down)">
                                      <p:cBhvr>
                                        <p:cTn id="13" dur="500"/>
                                        <p:tgtEl>
                                          <p:spTgt spid="17411">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7411">
                                            <p:txEl>
                                              <p:pRg st="3" end="3"/>
                                            </p:txEl>
                                          </p:spTgt>
                                        </p:tgtEl>
                                        <p:attrNameLst>
                                          <p:attrName>style.visibility</p:attrName>
                                        </p:attrNameLst>
                                      </p:cBhvr>
                                      <p:to>
                                        <p:strVal val="visible"/>
                                      </p:to>
                                    </p:set>
                                    <p:animEffect transition="in" filter="wipe(down)">
                                      <p:cBhvr>
                                        <p:cTn id="16" dur="5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381000" y="903288"/>
            <a:ext cx="8229600" cy="1143000"/>
          </a:xfrm>
        </p:spPr>
        <p:txBody>
          <a:bodyPr/>
          <a:lstStyle/>
          <a:p>
            <a:pPr algn="ctr" eaLnBrk="1" hangingPunct="1"/>
            <a:r>
              <a:rPr lang="fa-IR" b="1" smtClean="0">
                <a:cs typeface="B Nazanin" pitchFamily="2" charset="-78"/>
              </a:rPr>
              <a:t>آغاز نامه</a:t>
            </a:r>
          </a:p>
        </p:txBody>
      </p:sp>
      <p:sp>
        <p:nvSpPr>
          <p:cNvPr id="18435" name="Content Placeholder 2"/>
          <p:cNvSpPr>
            <a:spLocks noGrp="1"/>
          </p:cNvSpPr>
          <p:nvPr>
            <p:ph idx="1"/>
          </p:nvPr>
        </p:nvSpPr>
        <p:spPr>
          <a:xfrm>
            <a:off x="381000" y="2133600"/>
            <a:ext cx="8229600" cy="4389438"/>
          </a:xfrm>
        </p:spPr>
        <p:txBody>
          <a:bodyPr/>
          <a:lstStyle/>
          <a:p>
            <a:pPr eaLnBrk="1" hangingPunct="1"/>
            <a:r>
              <a:rPr lang="fa-IR" b="1" smtClean="0">
                <a:solidFill>
                  <a:srgbClr val="C00000"/>
                </a:solidFill>
                <a:cs typeface="B Nazanin" pitchFamily="2" charset="-78"/>
              </a:rPr>
              <a:t>با سلام و احترام، عطف به نامه ی شماره ی... مورخ...</a:t>
            </a:r>
          </a:p>
          <a:p>
            <a:pPr eaLnBrk="1" hangingPunct="1"/>
            <a:r>
              <a:rPr lang="fa-IR" b="1" smtClean="0">
                <a:solidFill>
                  <a:srgbClr val="00B050"/>
                </a:solidFill>
                <a:cs typeface="B Nazanin" pitchFamily="2" charset="-78"/>
              </a:rPr>
              <a:t>با  سلام و احترام، بازگشت به نامه ی شماره ی ... تاريخ...</a:t>
            </a:r>
          </a:p>
          <a:p>
            <a:pPr eaLnBrk="1" hangingPunct="1"/>
            <a:r>
              <a:rPr lang="fa-IR" b="1" smtClean="0">
                <a:solidFill>
                  <a:srgbClr val="00B050"/>
                </a:solidFill>
                <a:cs typeface="B Nazanin" pitchFamily="2" charset="-78"/>
              </a:rPr>
              <a:t>با سلام و احترام، در پاسخ به نامه ی شماره ی... تاريخ...</a:t>
            </a:r>
          </a:p>
          <a:p>
            <a:pPr eaLnBrk="1" hangingPunct="1"/>
            <a:endParaRPr lang="fa-IR" b="1" smtClean="0">
              <a:cs typeface="B Nazanin" pitchFamily="2" charset="-78"/>
            </a:endParaRPr>
          </a:p>
          <a:p>
            <a:pPr eaLnBrk="1" hangingPunct="1"/>
            <a:r>
              <a:rPr lang="fa-IR" b="1" smtClean="0">
                <a:solidFill>
                  <a:srgbClr val="C00000"/>
                </a:solidFill>
                <a:cs typeface="B Nazanin" pitchFamily="2" charset="-78"/>
              </a:rPr>
              <a:t>با سلام و احترام، برای پی گيری نامه ی شماره ی...، تاريخ...</a:t>
            </a:r>
          </a:p>
          <a:p>
            <a:pPr eaLnBrk="1" hangingPunct="1"/>
            <a:r>
              <a:rPr lang="fa-IR" b="1" smtClean="0">
                <a:cs typeface="B Nazanin" pitchFamily="2" charset="-78"/>
              </a:rPr>
              <a:t>ب</a:t>
            </a:r>
            <a:r>
              <a:rPr lang="fa-IR" b="1" smtClean="0">
                <a:solidFill>
                  <a:srgbClr val="00B050"/>
                </a:solidFill>
                <a:cs typeface="B Nazanin" pitchFamily="2" charset="-78"/>
              </a:rPr>
              <a:t>ا سلام و احترام، پيرو نامه ی شماره ی ...، تاريخ...</a:t>
            </a:r>
          </a:p>
          <a:p>
            <a:pPr eaLnBrk="1" hangingPunct="1"/>
            <a:r>
              <a:rPr lang="fa-IR" b="1" smtClean="0">
                <a:solidFill>
                  <a:srgbClr val="00B050"/>
                </a:solidFill>
                <a:cs typeface="B Nazanin" pitchFamily="2" charset="-78"/>
              </a:rPr>
              <a:t>با سلام و احترام، در پی نامه ی شماره ی...، تاريخ...</a:t>
            </a:r>
          </a:p>
          <a:p>
            <a:pPr eaLnBrk="1" hangingPunct="1"/>
            <a:endParaRPr lang="fa-IR" b="1" smtClean="0">
              <a:cs typeface="B Nazanin" pitchFamily="2" charset="-78"/>
            </a:endParaRPr>
          </a:p>
          <a:p>
            <a:pPr eaLnBrk="1" hangingPunct="1"/>
            <a:endParaRPr lang="fa-IR" b="1" smtClean="0">
              <a:cs typeface="B Nazanin" pitchFamily="2" charset="-78"/>
            </a:endParaRPr>
          </a:p>
          <a:p>
            <a:pPr eaLnBrk="1" hangingPunct="1">
              <a:buFont typeface="Wingdings 2" pitchFamily="18" charset="2"/>
              <a:buNone/>
            </a:pPr>
            <a:endParaRPr lang="fa-IR" b="1" smtClean="0">
              <a:cs typeface="B Nazanin" pitchFamily="2" charset="-78"/>
            </a:endParaRPr>
          </a:p>
          <a:p>
            <a:pPr eaLnBrk="1" hangingPunct="1"/>
            <a:endParaRPr lang="fa-IR" b="1" smtClean="0">
              <a:cs typeface="B Nazanin" pitchFamily="2" charset="-78"/>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down)">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down)">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wipe(down)">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8435">
                                            <p:txEl>
                                              <p:pRg st="4" end="4"/>
                                            </p:txEl>
                                          </p:spTgt>
                                        </p:tgtEl>
                                        <p:attrNameLst>
                                          <p:attrName>style.visibility</p:attrName>
                                        </p:attrNameLst>
                                      </p:cBhvr>
                                      <p:to>
                                        <p:strVal val="visible"/>
                                      </p:to>
                                    </p:set>
                                    <p:animEffect transition="in" filter="wipe(down)">
                                      <p:cBhvr>
                                        <p:cTn id="22" dur="500"/>
                                        <p:tgtEl>
                                          <p:spTgt spid="1843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animEffect transition="in" filter="wipe(down)">
                                      <p:cBhvr>
                                        <p:cTn id="27" dur="500"/>
                                        <p:tgtEl>
                                          <p:spTgt spid="1843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8435">
                                            <p:txEl>
                                              <p:pRg st="6" end="6"/>
                                            </p:txEl>
                                          </p:spTgt>
                                        </p:tgtEl>
                                        <p:attrNameLst>
                                          <p:attrName>style.visibility</p:attrName>
                                        </p:attrNameLst>
                                      </p:cBhvr>
                                      <p:to>
                                        <p:strVal val="visible"/>
                                      </p:to>
                                    </p:set>
                                    <p:animEffect transition="in" filter="wipe(down)">
                                      <p:cBhvr>
                                        <p:cTn id="32" dur="500"/>
                                        <p:tgtEl>
                                          <p:spTgt spid="1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algn="ctr"/>
            <a:r>
              <a:rPr lang="fa-IR" sz="4800" b="1" smtClean="0">
                <a:cs typeface="B Nazanin" pitchFamily="2" charset="-78"/>
              </a:rPr>
              <a:t>ويژگی های متن نامه</a:t>
            </a:r>
          </a:p>
        </p:txBody>
      </p:sp>
      <p:sp>
        <p:nvSpPr>
          <p:cNvPr id="3" name="Content Placeholder 2"/>
          <p:cNvSpPr>
            <a:spLocks noGrp="1"/>
          </p:cNvSpPr>
          <p:nvPr>
            <p:ph idx="1"/>
          </p:nvPr>
        </p:nvSpPr>
        <p:spPr/>
        <p:txBody>
          <a:bodyPr/>
          <a:lstStyle/>
          <a:p>
            <a:pPr algn="just"/>
            <a:r>
              <a:rPr lang="fa-IR" b="1" smtClean="0">
                <a:cs typeface="B Nazanin" pitchFamily="2" charset="-78"/>
              </a:rPr>
              <a:t>بخش اصلی هر نامه، متن آن نامه است که شايسته است نويسنده مقصود خود را خلاصه، مستند، درست، ساده و روان در اين قسمت بنويسد؛ به گونه ای که مخاطب نامه، در پيوند با موضوع نامه، همه ی اطلاعات لازم را در نامه ببيند و به سادگی بتواند مقصود اصلی نويسنده را دريابد.</a:t>
            </a:r>
          </a:p>
          <a:p>
            <a:r>
              <a:rPr lang="fa-IR" b="1" smtClean="0">
                <a:cs typeface="B Nazanin" pitchFamily="2" charset="-78"/>
              </a:rPr>
              <a:t>متن نامه شامل سه بخش مقدمه، پیکره و نتیجه است که بطور نامرئی در هم تنیده شده و به هم مربوط می شوند.</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algn="ctr"/>
            <a:r>
              <a:rPr lang="fa-IR" sz="3500" b="1" smtClean="0">
                <a:cs typeface="B Nazanin" pitchFamily="2" charset="-78"/>
              </a:rPr>
              <a:t>مقدمه نامه</a:t>
            </a:r>
            <a:endParaRPr lang="en-US" sz="3500" b="1" smtClean="0">
              <a:cs typeface="B Nazanin" pitchFamily="2" charset="-78"/>
            </a:endParaRPr>
          </a:p>
        </p:txBody>
      </p:sp>
      <p:sp>
        <p:nvSpPr>
          <p:cNvPr id="31747" name="Content Placeholder 2"/>
          <p:cNvSpPr>
            <a:spLocks noGrp="1"/>
          </p:cNvSpPr>
          <p:nvPr>
            <p:ph idx="1"/>
          </p:nvPr>
        </p:nvSpPr>
        <p:spPr>
          <a:xfrm>
            <a:off x="381000" y="1935163"/>
            <a:ext cx="8305800" cy="4389437"/>
          </a:xfrm>
        </p:spPr>
        <p:txBody>
          <a:bodyPr/>
          <a:lstStyle/>
          <a:p>
            <a:r>
              <a:rPr lang="ar-SA" b="1" u="sng" smtClean="0">
                <a:solidFill>
                  <a:srgbClr val="7030A0"/>
                </a:solidFill>
                <a:cs typeface="B Nazanin" pitchFamily="2" charset="-78"/>
              </a:rPr>
              <a:t>مقدمه نامه </a:t>
            </a:r>
            <a:r>
              <a:rPr lang="fa-IR" b="1" u="sng" smtClean="0">
                <a:solidFill>
                  <a:srgbClr val="7030A0"/>
                </a:solidFill>
                <a:cs typeface="B Nazanin" pitchFamily="2" charset="-78"/>
              </a:rPr>
              <a:t>: </a:t>
            </a:r>
            <a:r>
              <a:rPr lang="ar-SA" sz="2400" b="1" smtClean="0">
                <a:cs typeface="B Nazanin" pitchFamily="2" charset="-78"/>
              </a:rPr>
              <a:t>سلام- شماره و تاریخ نامه در پاسخ نامه ها</a:t>
            </a:r>
            <a:r>
              <a:rPr lang="en-US" sz="2400" b="1" smtClean="0">
                <a:cs typeface="B Nazanin" pitchFamily="2" charset="-78"/>
              </a:rPr>
              <a:t>-</a:t>
            </a:r>
            <a:br>
              <a:rPr lang="en-US" sz="2400" b="1" smtClean="0">
                <a:cs typeface="B Nazanin" pitchFamily="2" charset="-78"/>
              </a:rPr>
            </a:br>
            <a:r>
              <a:rPr lang="ar-SA" sz="2400" b="1" smtClean="0">
                <a:cs typeface="B Nazanin" pitchFamily="2" charset="-78"/>
              </a:rPr>
              <a:t>شماره و تاریخ نامه ی پیشین </a:t>
            </a:r>
            <a:endParaRPr lang="fa-IR" sz="2400" b="1" smtClean="0">
              <a:cs typeface="B Nazanin" pitchFamily="2" charset="-78"/>
            </a:endParaRPr>
          </a:p>
          <a:p>
            <a:r>
              <a:rPr lang="ar-SA" sz="2400" b="1" smtClean="0">
                <a:cs typeface="B Nazanin" pitchFamily="2" charset="-78"/>
              </a:rPr>
              <a:t>در نامه های پیرو،</a:t>
            </a:r>
            <a:r>
              <a:rPr lang="ar-SA" sz="2000" b="1" smtClean="0">
                <a:cs typeface="B Nazanin" pitchFamily="2" charset="-78"/>
              </a:rPr>
              <a:t> برای آشنا ساختن مخاطب با سابقه موضوع و استفاده از عبارت</a:t>
            </a:r>
            <a:r>
              <a:rPr lang="en-US" sz="2400" b="1" smtClean="0">
                <a:cs typeface="B Nazanin" pitchFamily="2" charset="-78"/>
              </a:rPr>
              <a:t/>
            </a:r>
            <a:br>
              <a:rPr lang="en-US" sz="2400" b="1" smtClean="0">
                <a:cs typeface="B Nazanin" pitchFamily="2" charset="-78"/>
              </a:rPr>
            </a:br>
            <a:r>
              <a:rPr lang="ar-SA" sz="2400" b="1" smtClean="0">
                <a:cs typeface="B Nazanin" pitchFamily="2" charset="-78"/>
              </a:rPr>
              <a:t>«به اطلاع می</a:t>
            </a:r>
            <a:r>
              <a:rPr lang="fa-IR" sz="2400" b="1" smtClean="0">
                <a:cs typeface="B Nazanin" pitchFamily="2" charset="-78"/>
              </a:rPr>
              <a:t>رساند</a:t>
            </a:r>
            <a:r>
              <a:rPr lang="ar-SA" sz="2400" b="1" smtClean="0">
                <a:cs typeface="B Nazanin" pitchFamily="2" charset="-78"/>
              </a:rPr>
              <a:t> و به آگاهی می رساند </a:t>
            </a:r>
            <a:r>
              <a:rPr lang="fa-IR" sz="2400" b="1" smtClean="0">
                <a:cs typeface="B Nazanin" pitchFamily="2" charset="-78"/>
              </a:rPr>
              <a:t>»</a:t>
            </a:r>
            <a:r>
              <a:rPr lang="ar-SA" sz="2400" b="1" smtClean="0">
                <a:cs typeface="B Nazanin" pitchFamily="2" charset="-78"/>
              </a:rPr>
              <a:t> </a:t>
            </a:r>
            <a:r>
              <a:rPr lang="ar-SA" sz="2400" b="1" smtClean="0">
                <a:solidFill>
                  <a:srgbClr val="7030A0"/>
                </a:solidFill>
                <a:cs typeface="B Nazanin" pitchFamily="2" charset="-78"/>
              </a:rPr>
              <a:t>برای مقامات هم سطح </a:t>
            </a:r>
            <a:r>
              <a:rPr lang="ar-SA" sz="2400" b="1" smtClean="0">
                <a:cs typeface="B Nazanin" pitchFamily="2" charset="-78"/>
              </a:rPr>
              <a:t>، برای </a:t>
            </a:r>
            <a:r>
              <a:rPr lang="ar-SA" sz="2400" b="1" smtClean="0">
                <a:solidFill>
                  <a:srgbClr val="7030A0"/>
                </a:solidFill>
                <a:cs typeface="B Nazanin" pitchFamily="2" charset="-78"/>
              </a:rPr>
              <a:t>مقامات بالاتر </a:t>
            </a:r>
            <a:r>
              <a:rPr lang="fa-IR" sz="2400" b="1" smtClean="0">
                <a:cs typeface="B Nazanin" pitchFamily="2" charset="-78"/>
              </a:rPr>
              <a:t>«</a:t>
            </a:r>
            <a:r>
              <a:rPr lang="ar-SA" sz="2400" b="1" smtClean="0">
                <a:cs typeface="B Nazanin" pitchFamily="2" charset="-78"/>
              </a:rPr>
              <a:t> باستحضار می رساند</a:t>
            </a:r>
            <a:r>
              <a:rPr lang="en-US" sz="2400" b="1" smtClean="0">
                <a:cs typeface="B Nazanin" pitchFamily="2" charset="-78"/>
              </a:rPr>
              <a:t> «</a:t>
            </a:r>
            <a:br>
              <a:rPr lang="en-US" sz="2400" b="1" smtClean="0">
                <a:cs typeface="B Nazanin" pitchFamily="2" charset="-78"/>
              </a:rPr>
            </a:br>
            <a:r>
              <a:rPr lang="fa-IR" sz="3600" b="1" smtClean="0">
                <a:solidFill>
                  <a:srgbClr val="7030A0"/>
                </a:solidFill>
                <a:cs typeface="B Nazanin" pitchFamily="2" charset="-78"/>
              </a:rPr>
              <a:t>برای تقاضا :</a:t>
            </a:r>
            <a:endParaRPr lang="fa-IR" sz="2400" b="1" smtClean="0">
              <a:solidFill>
                <a:srgbClr val="7030A0"/>
              </a:solidFill>
              <a:cs typeface="B Nazanin" pitchFamily="2" charset="-78"/>
            </a:endParaRPr>
          </a:p>
          <a:p>
            <a:r>
              <a:rPr lang="ar-SA" sz="2400" b="1" smtClean="0">
                <a:cs typeface="B Nazanin" pitchFamily="2" charset="-78"/>
              </a:rPr>
              <a:t>مقام بالادست</a:t>
            </a:r>
            <a:r>
              <a:rPr lang="fa-IR" sz="2400" b="1" smtClean="0">
                <a:cs typeface="B Nazanin" pitchFamily="2" charset="-78"/>
              </a:rPr>
              <a:t> ـ مستدعی است</a:t>
            </a:r>
          </a:p>
          <a:p>
            <a:r>
              <a:rPr lang="fa-IR" sz="2400" b="1" smtClean="0">
                <a:cs typeface="B Nazanin" pitchFamily="2" charset="-78"/>
              </a:rPr>
              <a:t>مقام همطراز ـ خواهشمند است ـ شایسته است</a:t>
            </a:r>
          </a:p>
          <a:p>
            <a:r>
              <a:rPr lang="fa-IR" sz="2400" b="1" smtClean="0">
                <a:cs typeface="B Nazanin" pitchFamily="2" charset="-78"/>
              </a:rPr>
              <a:t>مقام پایین تر ـ مقتضی است</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algn="ctr"/>
            <a:r>
              <a:rPr lang="fa-IR" b="1" smtClean="0">
                <a:cs typeface="B Nazanin" pitchFamily="2" charset="-78"/>
              </a:rPr>
              <a:t>شیوه نگارش متن نامه های اداری</a:t>
            </a:r>
            <a:endParaRPr lang="en-US" b="1" smtClean="0">
              <a:cs typeface="B Nazanin" pitchFamily="2" charset="-78"/>
            </a:endParaRPr>
          </a:p>
        </p:txBody>
      </p:sp>
      <p:sp>
        <p:nvSpPr>
          <p:cNvPr id="32771" name="Content Placeholder 2"/>
          <p:cNvSpPr>
            <a:spLocks noGrp="1"/>
          </p:cNvSpPr>
          <p:nvPr>
            <p:ph idx="1"/>
          </p:nvPr>
        </p:nvSpPr>
        <p:spPr/>
        <p:txBody>
          <a:bodyPr/>
          <a:lstStyle/>
          <a:p>
            <a:pPr algn="ctr"/>
            <a:r>
              <a:rPr lang="fa-IR" sz="2400" smtClean="0">
                <a:cs typeface="B Nazanin" pitchFamily="2" charset="-78"/>
              </a:rPr>
              <a:t>شیوه نگارش عبارتست از قواعدی که رعایت آنها علاوه بر آسان سازی کار خواننده و نویسنده در ارتباطبهتر، زیبایی نوشته را نیز به ارمغان می آورد. این قوانین دو بخش را شامل می گردند: </a:t>
            </a:r>
            <a:r>
              <a:rPr lang="fa-IR" sz="2400" b="1" smtClean="0">
                <a:solidFill>
                  <a:srgbClr val="7030A0"/>
                </a:solidFill>
                <a:cs typeface="B Nazanin" pitchFamily="2" charset="-78"/>
              </a:rPr>
              <a:t>واژه بندی و نشان گذاری.</a:t>
            </a:r>
          </a:p>
          <a:p>
            <a:r>
              <a:rPr lang="fa-IR" b="1" smtClean="0">
                <a:cs typeface="B Nazanin" pitchFamily="2" charset="-78"/>
              </a:rPr>
              <a:t>ترکیب واژگان با یکدیگر آغازگر هر نوشتاری است؛ از ترکیب واژگان جملات ساخته می شوند و از ترکیب چندجمله یک بند یا پاراگراف به وجود می آید. هر پاراگراف می تواند بخشی از یک نامه و یا نوشتار دیگر باشد.</a:t>
            </a:r>
          </a:p>
          <a:p>
            <a:r>
              <a:rPr lang="fa-IR" b="1" smtClean="0">
                <a:cs typeface="B Nazanin" pitchFamily="2" charset="-78"/>
              </a:rPr>
              <a:t> ازمجموع پاراگراف ها، صفحات نامه ها، کتاب ها و نوشتار دیگر پدید می آید. </a:t>
            </a:r>
            <a:r>
              <a:rPr lang="fa-IR" b="1" smtClean="0">
                <a:solidFill>
                  <a:srgbClr val="7030A0"/>
                </a:solidFill>
                <a:cs typeface="B Nazanin" pitchFamily="2" charset="-78"/>
              </a:rPr>
              <a:t>پس هنر هر نویسنده در ابتدای امر استفاده بجا و مناسب از واژگان متناسب و زیبا است.</a:t>
            </a:r>
            <a:r>
              <a:rPr lang="fa-IR" smtClean="0"/>
              <a:t/>
            </a:r>
            <a:br>
              <a:rPr lang="fa-IR" smtClean="0"/>
            </a:br>
            <a:r>
              <a:rPr lang="fa-IR" smtClean="0"/>
              <a:t/>
            </a:r>
            <a:br>
              <a:rPr lang="fa-IR" smtClean="0"/>
            </a:br>
            <a:endParaRPr lang="en-US" smtClean="0">
              <a:cs typeface="Majalla U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ctr"/>
            <a:r>
              <a:rPr lang="fa-IR" sz="3500" b="1" smtClean="0">
                <a:cs typeface="B Nazanin" pitchFamily="2" charset="-78"/>
              </a:rPr>
              <a:t>انتخاب واژگان نامه ها</a:t>
            </a:r>
            <a:endParaRPr lang="en-US" sz="3500" b="1" smtClean="0">
              <a:cs typeface="B Nazanin" pitchFamily="2" charset="-78"/>
            </a:endParaRPr>
          </a:p>
        </p:txBody>
      </p:sp>
      <p:sp>
        <p:nvSpPr>
          <p:cNvPr id="33795" name="Content Placeholder 2"/>
          <p:cNvSpPr>
            <a:spLocks noGrp="1"/>
          </p:cNvSpPr>
          <p:nvPr>
            <p:ph idx="1"/>
          </p:nvPr>
        </p:nvSpPr>
        <p:spPr/>
        <p:txBody>
          <a:bodyPr/>
          <a:lstStyle/>
          <a:p>
            <a:r>
              <a:rPr lang="ar-SA" sz="2200" b="1" smtClean="0">
                <a:solidFill>
                  <a:srgbClr val="7030A0"/>
                </a:solidFill>
                <a:cs typeface="B Nazanin" pitchFamily="2" charset="-78"/>
              </a:rPr>
              <a:t>انتخاب واژگان مناسب برای نامه نگاری از اهمیت والایی برخوردار است، انتخاب واژه به میزان دانش، تجربه،</a:t>
            </a:r>
            <a:r>
              <a:rPr lang="fa-IR" sz="2200" b="1" smtClean="0">
                <a:solidFill>
                  <a:srgbClr val="7030A0"/>
                </a:solidFill>
                <a:cs typeface="B Nazanin" pitchFamily="2" charset="-78"/>
              </a:rPr>
              <a:t> </a:t>
            </a:r>
            <a:r>
              <a:rPr lang="ar-SA" sz="2200" b="1" smtClean="0">
                <a:solidFill>
                  <a:srgbClr val="7030A0"/>
                </a:solidFill>
                <a:cs typeface="B Nazanin" pitchFamily="2" charset="-78"/>
              </a:rPr>
              <a:t>شخصیت، سلیقه و ورزیدگی نویسنده بستگی دارد. </a:t>
            </a:r>
            <a:r>
              <a:rPr lang="ar-SA" sz="2200" b="1" smtClean="0">
                <a:cs typeface="B Nazanin" pitchFamily="2" charset="-78"/>
              </a:rPr>
              <a:t>زبان فارسی غنی از واژگان بسیاری است که برای تبیین یک</a:t>
            </a:r>
            <a:r>
              <a:rPr lang="fa-IR" sz="2200" b="1" smtClean="0">
                <a:cs typeface="B Nazanin" pitchFamily="2" charset="-78"/>
              </a:rPr>
              <a:t> </a:t>
            </a:r>
            <a:r>
              <a:rPr lang="ar-SA" sz="2200" b="1" smtClean="0">
                <a:cs typeface="B Nazanin" pitchFamily="2" charset="-78"/>
              </a:rPr>
              <a:t>موضوع استفاده می شود، پس با مطالعه آثار ادبی فاخر دامنه لغات بسیار پرباری ایجاد می شود که در نگارش متون ادبی و اداری کاربرد دارد.</a:t>
            </a:r>
            <a:endParaRPr lang="fa-IR" sz="2200" b="1" smtClean="0">
              <a:cs typeface="B Nazanin" pitchFamily="2" charset="-78"/>
            </a:endParaRPr>
          </a:p>
          <a:p>
            <a:r>
              <a:rPr lang="ar-SA" sz="2200" b="1" smtClean="0">
                <a:cs typeface="B Nazanin" pitchFamily="2" charset="-78"/>
              </a:rPr>
              <a:t> </a:t>
            </a:r>
            <a:r>
              <a:rPr lang="ar-SA" sz="2200" b="1" smtClean="0">
                <a:solidFill>
                  <a:srgbClr val="7030A0"/>
                </a:solidFill>
                <a:cs typeface="B Nazanin" pitchFamily="2" charset="-78"/>
              </a:rPr>
              <a:t>بسیاری از واژگان شاید به تنهایی زیبا باشند، اما باید به تاثیر آن در جمله توجه داشت، چراکه در ترکیب جمله می تواند معنای بسیار بدی در ذهن ایجاد کند. </a:t>
            </a:r>
            <a:r>
              <a:rPr lang="ar-SA" sz="2200" b="1" smtClean="0">
                <a:cs typeface="B Nazanin" pitchFamily="2" charset="-78"/>
              </a:rPr>
              <a:t>توصیه می شود با استفاده از واژگان زیبا، ساده و روان، متنی را به خواننده تحویل دهید که وی را با چندگانگی معنایی، پیچیدگی متنی و سطحی بودن مطالب مواجه نکند. </a:t>
            </a:r>
            <a:endParaRPr lang="fa-IR" sz="2200" b="1" smtClean="0">
              <a:cs typeface="B Nazanin" pitchFamily="2" charset="-78"/>
            </a:endParaRPr>
          </a:p>
          <a:p>
            <a:r>
              <a:rPr lang="ar-SA" sz="2200" b="1" smtClean="0">
                <a:solidFill>
                  <a:srgbClr val="7030A0"/>
                </a:solidFill>
                <a:cs typeface="B Nazanin" pitchFamily="2" charset="-78"/>
              </a:rPr>
              <a:t>از دیگر سوی، انطباق متن نوشته شده با دستور زبان فارسی و ساختار مناسب و منطقی مهم می باشد</a:t>
            </a:r>
            <a:r>
              <a:rPr lang="en-US" sz="2200" b="1" smtClean="0">
                <a:solidFill>
                  <a:srgbClr val="7030A0"/>
                </a:solidFill>
                <a:cs typeface="B Nazanin" pitchFamily="2" charset="-78"/>
              </a:rPr>
              <a:t>.</a:t>
            </a:r>
            <a:r>
              <a:rPr lang="en-US" b="1" smtClean="0">
                <a:cs typeface="Majalla UI"/>
              </a:rPr>
              <a:t/>
            </a:r>
            <a:br>
              <a:rPr lang="en-US" b="1" smtClean="0">
                <a:cs typeface="Majalla UI"/>
              </a:rPr>
            </a:br>
            <a:endParaRPr lang="en-US" smtClean="0">
              <a:cs typeface="Majalla U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fa-IR" sz="3500" smtClean="0">
                <a:cs typeface="B Nazanin" pitchFamily="2" charset="-78"/>
              </a:rPr>
              <a:t>انتخاب واژگان</a:t>
            </a:r>
            <a:endParaRPr lang="en-US" sz="3500" smtClean="0">
              <a:cs typeface="B Nazanin" pitchFamily="2" charset="-78"/>
            </a:endParaRPr>
          </a:p>
        </p:txBody>
      </p:sp>
      <p:sp>
        <p:nvSpPr>
          <p:cNvPr id="34819" name="Content Placeholder 2"/>
          <p:cNvSpPr>
            <a:spLocks noGrp="1"/>
          </p:cNvSpPr>
          <p:nvPr>
            <p:ph idx="1"/>
          </p:nvPr>
        </p:nvSpPr>
        <p:spPr/>
        <p:txBody>
          <a:bodyPr/>
          <a:lstStyle/>
          <a:p>
            <a:r>
              <a:rPr lang="fa-IR" smtClean="0">
                <a:cs typeface="B Nazanin" pitchFamily="2" charset="-78"/>
              </a:rPr>
              <a:t>استفاده از عناوین زیبا و محترمانه و کاربردی</a:t>
            </a:r>
          </a:p>
          <a:p>
            <a:r>
              <a:rPr lang="fa-IR" smtClean="0">
                <a:cs typeface="B Nazanin" pitchFamily="2" charset="-78"/>
              </a:rPr>
              <a:t>استفاده از موقعیت آغاز نامه : به نام خدا(متنوع)</a:t>
            </a:r>
          </a:p>
          <a:p>
            <a:r>
              <a:rPr lang="fa-IR" smtClean="0">
                <a:cs typeface="B Nazanin" pitchFamily="2" charset="-78"/>
              </a:rPr>
              <a:t>واژگان متناسب اداری و رسمی مرتبط با موضوعات</a:t>
            </a:r>
          </a:p>
          <a:p>
            <a:r>
              <a:rPr lang="fa-IR" smtClean="0">
                <a:cs typeface="B Nazanin" pitchFamily="2" charset="-78"/>
              </a:rPr>
              <a:t>استفاده از اینجانب به جای بنده</a:t>
            </a:r>
          </a:p>
          <a:p>
            <a:r>
              <a:rPr lang="fa-IR" smtClean="0">
                <a:cs typeface="B Nazanin" pitchFamily="2" charset="-78"/>
              </a:rPr>
              <a:t>استفاده از همانگونه که مستحضرید به جای به استحضار می رساند</a:t>
            </a:r>
          </a:p>
          <a:p>
            <a:r>
              <a:rPr lang="fa-IR" smtClean="0">
                <a:cs typeface="B Nazanin" pitchFamily="2" charset="-78"/>
              </a:rPr>
              <a:t>واژگان ادبی</a:t>
            </a:r>
          </a:p>
          <a:p>
            <a:r>
              <a:rPr lang="fa-IR" sz="2400" smtClean="0">
                <a:cs typeface="B Nazanin" pitchFamily="2" charset="-78"/>
              </a:rPr>
              <a:t>استفاده از صنایع مختلف ادبی در تبریک نامه ها ، سپاس نامه و تسلیت نامه ها</a:t>
            </a:r>
          </a:p>
          <a:p>
            <a:r>
              <a:rPr lang="fa-IR" sz="2400" smtClean="0">
                <a:cs typeface="B Nazanin" pitchFamily="2" charset="-78"/>
              </a:rPr>
              <a:t>استفاده از احادیث ، اشعار و پیامهای کوتاه </a:t>
            </a:r>
          </a:p>
          <a:p>
            <a:r>
              <a:rPr lang="fa-IR" sz="2400" smtClean="0">
                <a:cs typeface="B Nazanin" pitchFamily="2" charset="-78"/>
              </a:rPr>
              <a:t>و ....</a:t>
            </a:r>
          </a:p>
          <a:p>
            <a:endParaRPr lang="fa-IR" sz="2400" smtClean="0">
              <a:cs typeface="B Nazanin" pitchFamily="2" charset="-78"/>
            </a:endParaRPr>
          </a:p>
          <a:p>
            <a:endParaRPr lang="fa-IR" smtClean="0"/>
          </a:p>
          <a:p>
            <a:endParaRPr lang="en-US" smtClean="0">
              <a:cs typeface="Majalla U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algn="ctr" eaLnBrk="1" hangingPunct="1"/>
            <a:r>
              <a:rPr lang="fa-IR" b="1" smtClean="0">
                <a:cs typeface="B Nazanin" pitchFamily="2" charset="-78"/>
              </a:rPr>
              <a:t>پايان نامه</a:t>
            </a:r>
          </a:p>
        </p:txBody>
      </p:sp>
      <p:sp>
        <p:nvSpPr>
          <p:cNvPr id="25603" name="Content Placeholder 2"/>
          <p:cNvSpPr>
            <a:spLocks noGrp="1"/>
          </p:cNvSpPr>
          <p:nvPr>
            <p:ph idx="1"/>
          </p:nvPr>
        </p:nvSpPr>
        <p:spPr/>
        <p:txBody>
          <a:bodyPr/>
          <a:lstStyle/>
          <a:p>
            <a:pPr eaLnBrk="1" hangingPunct="1"/>
            <a:r>
              <a:rPr lang="fa-IR" b="1" smtClean="0">
                <a:solidFill>
                  <a:srgbClr val="C00000"/>
                </a:solidFill>
                <a:cs typeface="B Nazanin" pitchFamily="2" charset="-78"/>
              </a:rPr>
              <a:t>عبارت پايانی متن نامه:</a:t>
            </a:r>
          </a:p>
          <a:p>
            <a:pPr eaLnBrk="1" hangingPunct="1">
              <a:buFont typeface="Wingdings 2" pitchFamily="18" charset="2"/>
              <a:buNone/>
            </a:pPr>
            <a:r>
              <a:rPr lang="fa-IR" b="1" smtClean="0">
                <a:cs typeface="B Nazanin" pitchFamily="2" charset="-78"/>
              </a:rPr>
              <a:t>- متمني است اقدامات لازم را در خصوص تقاضاي فوق الذكر مبذول فرماييد.</a:t>
            </a:r>
          </a:p>
          <a:p>
            <a:pPr eaLnBrk="1" hangingPunct="1">
              <a:buFont typeface="Wingdings 2" pitchFamily="18" charset="2"/>
              <a:buNone/>
            </a:pPr>
            <a:r>
              <a:rPr lang="fa-IR" b="1" smtClean="0">
                <a:cs typeface="B Nazanin" pitchFamily="2" charset="-78"/>
              </a:rPr>
              <a:t> - مستدعي است اقدامات مقتضی را مبذول فرماييد.</a:t>
            </a:r>
          </a:p>
          <a:p>
            <a:pPr eaLnBrk="1" hangingPunct="1">
              <a:buFont typeface="Wingdings 2" pitchFamily="18" charset="2"/>
              <a:buNone/>
            </a:pPr>
            <a:r>
              <a:rPr lang="fa-IR" b="1" smtClean="0">
                <a:solidFill>
                  <a:srgbClr val="00B050"/>
                </a:solidFill>
                <a:cs typeface="B Nazanin" pitchFamily="2" charset="-78"/>
              </a:rPr>
              <a:t>- خواهشمند است امر به اقدام فرماييد.</a:t>
            </a:r>
          </a:p>
          <a:p>
            <a:pPr eaLnBrk="1" hangingPunct="1"/>
            <a:r>
              <a:rPr lang="fa-IR" b="1" smtClean="0">
                <a:solidFill>
                  <a:srgbClr val="C00000"/>
                </a:solidFill>
                <a:cs typeface="B Nazanin" pitchFamily="2" charset="-78"/>
              </a:rPr>
              <a:t>پايان نامه</a:t>
            </a:r>
          </a:p>
          <a:p>
            <a:pPr eaLnBrk="1" hangingPunct="1">
              <a:buFont typeface="Wingdings 2" pitchFamily="18" charset="2"/>
              <a:buNone/>
            </a:pPr>
            <a:r>
              <a:rPr lang="fa-IR" b="1" smtClean="0">
                <a:cs typeface="B Nazanin" pitchFamily="2" charset="-78"/>
              </a:rPr>
              <a:t> - موفقيت و پيروزی شما را از ايزد منان خواهانم.</a:t>
            </a:r>
          </a:p>
          <a:p>
            <a:pPr eaLnBrk="1" hangingPunct="1">
              <a:buFont typeface="Wingdings 2" pitchFamily="18" charset="2"/>
              <a:buNone/>
            </a:pPr>
            <a:r>
              <a:rPr lang="fa-IR" b="1" smtClean="0">
                <a:cs typeface="B Nazanin" pitchFamily="2" charset="-78"/>
              </a:rPr>
              <a:t> - پيشتر (قبلا) از همکاری صميمانه ی جناب عالی سپاسگزارم.</a:t>
            </a:r>
          </a:p>
          <a:p>
            <a:pPr eaLnBrk="1" hangingPunct="1">
              <a:buFont typeface="Wingdings 2" pitchFamily="18" charset="2"/>
              <a:buNone/>
            </a:pPr>
            <a:r>
              <a:rPr lang="fa-IR" b="1" smtClean="0">
                <a:solidFill>
                  <a:srgbClr val="00B050"/>
                </a:solidFill>
                <a:cs typeface="B Nazanin" pitchFamily="2" charset="-78"/>
              </a:rPr>
              <a:t> - با سپاس فراوان </a:t>
            </a:r>
          </a:p>
          <a:p>
            <a:pPr eaLnBrk="1" hangingPunct="1"/>
            <a:endParaRPr lang="fa-IR" b="1" smtClean="0">
              <a:cs typeface="B Nazanin" pitchFamily="2" charset="-78"/>
            </a:endParaRPr>
          </a:p>
          <a:p>
            <a:pPr eaLnBrk="1" hangingPunct="1"/>
            <a:endParaRPr lang="fa-IR" b="1" smtClean="0">
              <a:cs typeface="B Nazanin" pitchFamily="2" charset="-78"/>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dissolve">
                                      <p:cBhvr>
                                        <p:cTn id="7" dur="500"/>
                                        <p:tgtEl>
                                          <p:spTgt spid="2560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animEffect transition="in" filter="dissolve">
                                      <p:cBhvr>
                                        <p:cTn id="10" dur="500"/>
                                        <p:tgtEl>
                                          <p:spTgt spid="2560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Effect transition="in" filter="dissolve">
                                      <p:cBhvr>
                                        <p:cTn id="13" dur="500"/>
                                        <p:tgtEl>
                                          <p:spTgt spid="2560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25603">
                                            <p:txEl>
                                              <p:pRg st="3" end="3"/>
                                            </p:txEl>
                                          </p:spTgt>
                                        </p:tgtEl>
                                        <p:attrNameLst>
                                          <p:attrName>style.visibility</p:attrName>
                                        </p:attrNameLst>
                                      </p:cBhvr>
                                      <p:to>
                                        <p:strVal val="visible"/>
                                      </p:to>
                                    </p:set>
                                    <p:animEffect transition="in" filter="dissolve">
                                      <p:cBhvr>
                                        <p:cTn id="16" dur="500"/>
                                        <p:tgtEl>
                                          <p:spTgt spid="2560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25603">
                                            <p:txEl>
                                              <p:pRg st="4" end="4"/>
                                            </p:txEl>
                                          </p:spTgt>
                                        </p:tgtEl>
                                        <p:attrNameLst>
                                          <p:attrName>style.visibility</p:attrName>
                                        </p:attrNameLst>
                                      </p:cBhvr>
                                      <p:to>
                                        <p:strVal val="visible"/>
                                      </p:to>
                                    </p:set>
                                    <p:animEffect transition="in" filter="dissolve">
                                      <p:cBhvr>
                                        <p:cTn id="21" dur="500"/>
                                        <p:tgtEl>
                                          <p:spTgt spid="2560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25603">
                                            <p:txEl>
                                              <p:pRg st="5" end="5"/>
                                            </p:txEl>
                                          </p:spTgt>
                                        </p:tgtEl>
                                        <p:attrNameLst>
                                          <p:attrName>style.visibility</p:attrName>
                                        </p:attrNameLst>
                                      </p:cBhvr>
                                      <p:to>
                                        <p:strVal val="visible"/>
                                      </p:to>
                                    </p:set>
                                    <p:animEffect transition="in" filter="dissolve">
                                      <p:cBhvr>
                                        <p:cTn id="24" dur="500"/>
                                        <p:tgtEl>
                                          <p:spTgt spid="25603">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25603">
                                            <p:txEl>
                                              <p:pRg st="6" end="6"/>
                                            </p:txEl>
                                          </p:spTgt>
                                        </p:tgtEl>
                                        <p:attrNameLst>
                                          <p:attrName>style.visibility</p:attrName>
                                        </p:attrNameLst>
                                      </p:cBhvr>
                                      <p:to>
                                        <p:strVal val="visible"/>
                                      </p:to>
                                    </p:set>
                                    <p:animEffect transition="in" filter="dissolve">
                                      <p:cBhvr>
                                        <p:cTn id="27" dur="500"/>
                                        <p:tgtEl>
                                          <p:spTgt spid="25603">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25603">
                                            <p:txEl>
                                              <p:pRg st="7" end="7"/>
                                            </p:txEl>
                                          </p:spTgt>
                                        </p:tgtEl>
                                        <p:attrNameLst>
                                          <p:attrName>style.visibility</p:attrName>
                                        </p:attrNameLst>
                                      </p:cBhvr>
                                      <p:to>
                                        <p:strVal val="visible"/>
                                      </p:to>
                                    </p:set>
                                    <p:animEffect transition="in" filter="dissolve">
                                      <p:cBhvr>
                                        <p:cTn id="30" dur="5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a:r>
              <a:rPr lang="fa-IR" b="1" smtClean="0">
                <a:cs typeface="B Nazanin" pitchFamily="2" charset="-78"/>
              </a:rPr>
              <a:t>اهمیت مکاتبات اداری</a:t>
            </a:r>
            <a:endParaRPr lang="en-US" b="1" smtClean="0">
              <a:cs typeface="B Nazanin" pitchFamily="2" charset="-78"/>
            </a:endParaRPr>
          </a:p>
        </p:txBody>
      </p:sp>
      <p:sp>
        <p:nvSpPr>
          <p:cNvPr id="9219" name="Content Placeholder 2"/>
          <p:cNvSpPr>
            <a:spLocks noGrp="1"/>
          </p:cNvSpPr>
          <p:nvPr>
            <p:ph idx="1"/>
          </p:nvPr>
        </p:nvSpPr>
        <p:spPr/>
        <p:txBody>
          <a:bodyPr/>
          <a:lstStyle/>
          <a:p>
            <a:r>
              <a:rPr lang="en-US" b="1" smtClean="0">
                <a:cs typeface="Majalla UI"/>
              </a:rPr>
              <a:t>         </a:t>
            </a:r>
            <a:r>
              <a:rPr lang="ar-SA" b="1" smtClean="0">
                <a:cs typeface="B Nazanin" pitchFamily="2" charset="-78"/>
              </a:rPr>
              <a:t>یکی از مهمترین ابزارهای رسیدن به هدف های سازمان، ایجاد ارتباطات رسمی از طریق نوشته های اداری</a:t>
            </a:r>
            <a:r>
              <a:rPr lang="fa-IR" b="1" smtClean="0">
                <a:cs typeface="B Nazanin" pitchFamily="2" charset="-78"/>
              </a:rPr>
              <a:t> </a:t>
            </a:r>
            <a:r>
              <a:rPr lang="ar-SA" b="1" smtClean="0">
                <a:cs typeface="B Nazanin" pitchFamily="2" charset="-78"/>
              </a:rPr>
              <a:t>است</a:t>
            </a:r>
            <a:endParaRPr lang="fa-IR" b="1" smtClean="0">
              <a:cs typeface="B Nazanin" pitchFamily="2" charset="-78"/>
            </a:endParaRPr>
          </a:p>
          <a:p>
            <a:r>
              <a:rPr lang="en-US" b="1" smtClean="0">
                <a:cs typeface="B Nazanin" pitchFamily="2" charset="-78"/>
              </a:rPr>
              <a:t>. </a:t>
            </a:r>
            <a:r>
              <a:rPr lang="ar-SA" b="1" smtClean="0">
                <a:cs typeface="B Nazanin" pitchFamily="2" charset="-78"/>
              </a:rPr>
              <a:t>مکاتبات اداری زبان رسمی سازمان محسوب شده و موجب موفقیت و پیشرفت سازمان خواهد شد. </a:t>
            </a:r>
            <a:endParaRPr lang="fa-IR" b="1" smtClean="0">
              <a:cs typeface="B Nazanin" pitchFamily="2" charset="-78"/>
            </a:endParaRPr>
          </a:p>
          <a:p>
            <a:r>
              <a:rPr lang="ar-SA" b="1" smtClean="0">
                <a:cs typeface="B Nazanin" pitchFamily="2" charset="-78"/>
              </a:rPr>
              <a:t>یکی از ارکان ساختار ادارت، نوشتار اداری است که از سویی دیگر</a:t>
            </a:r>
            <a:endParaRPr lang="fa-IR" b="1" smtClean="0">
              <a:cs typeface="B Nazanin" pitchFamily="2" charset="-78"/>
            </a:endParaRPr>
          </a:p>
          <a:p>
            <a:r>
              <a:rPr lang="ar-SA" b="1" smtClean="0">
                <a:cs typeface="B Nazanin" pitchFamily="2" charset="-78"/>
              </a:rPr>
              <a:t>بیانگر میزان دانش، تخصص و کاردانی کارکنان و</a:t>
            </a:r>
            <a:r>
              <a:rPr lang="en-US" b="1" smtClean="0">
                <a:cs typeface="B Nazanin" pitchFamily="2" charset="-78"/>
              </a:rPr>
              <a:t/>
            </a:r>
            <a:br>
              <a:rPr lang="en-US" b="1" smtClean="0">
                <a:cs typeface="B Nazanin" pitchFamily="2" charset="-78"/>
              </a:rPr>
            </a:br>
            <a:r>
              <a:rPr lang="ar-SA" b="1" smtClean="0">
                <a:cs typeface="B Nazanin" pitchFamily="2" charset="-78"/>
              </a:rPr>
              <a:t>مدیران سازمان است. </a:t>
            </a:r>
            <a:endParaRPr lang="en-US" smtClean="0">
              <a:cs typeface="B Nazanin"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algn="ctr"/>
            <a:r>
              <a:rPr lang="fa-IR" smtClean="0">
                <a:cs typeface="B Nazanin" pitchFamily="2" charset="-78"/>
              </a:rPr>
              <a:t>پایان نامه های اداری</a:t>
            </a:r>
            <a:endParaRPr lang="en-US" smtClean="0">
              <a:cs typeface="B Nazanin" pitchFamily="2" charset="-78"/>
            </a:endParaRPr>
          </a:p>
        </p:txBody>
      </p:sp>
      <p:sp>
        <p:nvSpPr>
          <p:cNvPr id="36867" name="Content Placeholder 2"/>
          <p:cNvSpPr>
            <a:spLocks noGrp="1"/>
          </p:cNvSpPr>
          <p:nvPr>
            <p:ph idx="1"/>
          </p:nvPr>
        </p:nvSpPr>
        <p:spPr/>
        <p:txBody>
          <a:bodyPr/>
          <a:lstStyle/>
          <a:p>
            <a:r>
              <a:rPr lang="ar-SA" sz="2200" b="1" smtClean="0">
                <a:cs typeface="B Nazanin" pitchFamily="2" charset="-78"/>
              </a:rPr>
              <a:t>پیشاپیش از مساعدت جنابعالی کمال تشکر را داریم</a:t>
            </a:r>
            <a:endParaRPr lang="en-US" sz="2200" smtClean="0">
              <a:cs typeface="B Nazanin" pitchFamily="2" charset="-78"/>
            </a:endParaRPr>
          </a:p>
          <a:p>
            <a:r>
              <a:rPr lang="ar-SA" sz="2200" b="1" smtClean="0">
                <a:cs typeface="B Nazanin" pitchFamily="2" charset="-78"/>
              </a:rPr>
              <a:t>بدیهی است پس از انقضای یک هفته مهلت مقرر ، ………. ملغی‌الاثر خواهدبود.</a:t>
            </a:r>
            <a:endParaRPr lang="en-US" sz="2200" smtClean="0">
              <a:cs typeface="B Nazanin" pitchFamily="2" charset="-78"/>
            </a:endParaRPr>
          </a:p>
          <a:p>
            <a:r>
              <a:rPr lang="ar-SA" sz="2200" b="1" smtClean="0">
                <a:cs typeface="B Nazanin" pitchFamily="2" charset="-78"/>
              </a:rPr>
              <a:t>علیهذا، موضوع مصوبه، بدون رعایت ضوابط مربوطه ، مغایر قانون است</a:t>
            </a:r>
            <a:r>
              <a:rPr lang="en-US" sz="2200" b="1" smtClean="0">
                <a:cs typeface="B Nazanin" pitchFamily="2" charset="-78"/>
              </a:rPr>
              <a:t>.</a:t>
            </a:r>
            <a:endParaRPr lang="en-US" sz="2200" smtClean="0">
              <a:cs typeface="B Nazanin" pitchFamily="2" charset="-78"/>
            </a:endParaRPr>
          </a:p>
          <a:p>
            <a:r>
              <a:rPr lang="ar-SA" sz="2200" b="1" smtClean="0">
                <a:cs typeface="B Nazanin" pitchFamily="2" charset="-78"/>
              </a:rPr>
              <a:t>لذا به پیوست یک نسخه از برنامه‌های مورد اشاره جهت هر گونه بهره‌برداری تقدیم می‌گردد</a:t>
            </a:r>
            <a:r>
              <a:rPr lang="en-US" sz="2200" b="1" smtClean="0">
                <a:cs typeface="B Nazanin" pitchFamily="2" charset="-78"/>
              </a:rPr>
              <a:t>.</a:t>
            </a:r>
            <a:endParaRPr lang="en-US" sz="2200" smtClean="0">
              <a:cs typeface="B Nazanin" pitchFamily="2" charset="-78"/>
            </a:endParaRPr>
          </a:p>
          <a:p>
            <a:r>
              <a:rPr lang="ar-SA" sz="2200" b="1" smtClean="0">
                <a:cs typeface="B Nazanin" pitchFamily="2" charset="-78"/>
              </a:rPr>
              <a:t>لذا در فرصت باقی‌مانده ضروری به نظر می‌رسد</a:t>
            </a:r>
            <a:r>
              <a:rPr lang="en-US" sz="2200" b="1" smtClean="0">
                <a:cs typeface="B Nazanin" pitchFamily="2" charset="-78"/>
              </a:rPr>
              <a:t> …</a:t>
            </a:r>
            <a:endParaRPr lang="en-US" sz="2200" smtClean="0">
              <a:cs typeface="B Nazanin" pitchFamily="2" charset="-78"/>
            </a:endParaRPr>
          </a:p>
          <a:p>
            <a:r>
              <a:rPr lang="ar-SA" sz="2200" b="1" smtClean="0">
                <a:cs typeface="B Nazanin" pitchFamily="2" charset="-78"/>
              </a:rPr>
              <a:t>لذا از جناب‌عالی با توجه به مقام و مسئولیتتان خواهشمندم برای حل این مشکل ، هرگونه که صلاح می‌دانید اقدام مؤثری بنمایید</a:t>
            </a:r>
            <a:r>
              <a:rPr lang="en-US" sz="2200" b="1" smtClean="0">
                <a:cs typeface="B Nazanin" pitchFamily="2" charset="-78"/>
              </a:rPr>
              <a:t>.</a:t>
            </a:r>
            <a:endParaRPr lang="en-US" sz="2200" smtClean="0">
              <a:cs typeface="B Nazanin" pitchFamily="2" charset="-78"/>
            </a:endParaRPr>
          </a:p>
          <a:p>
            <a:r>
              <a:rPr lang="ar-SA" sz="2200" b="1" smtClean="0">
                <a:cs typeface="B Nazanin" pitchFamily="2" charset="-78"/>
              </a:rPr>
              <a:t>پیشاپیش از حسن مساعدت ، بذل عنایت،  الطاف ، مراحم و محبت حضرتعالی کمال تشکر و امتنان را داریم </a:t>
            </a:r>
            <a:r>
              <a:rPr lang="fa-IR" sz="2200" b="1" smtClean="0">
                <a:cs typeface="B Nazanin" pitchFamily="2" charset="-78"/>
              </a:rPr>
              <a:t>.</a:t>
            </a:r>
            <a:endParaRPr lang="en-US" sz="2200" smtClean="0">
              <a:cs typeface="B Nazanin" pitchFamily="2" charset="-78"/>
            </a:endParaRPr>
          </a:p>
          <a:p>
            <a:endParaRPr lang="en-US" smtClean="0">
              <a:cs typeface="Majalla U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1371600"/>
            <a:ext cx="8229600" cy="4953000"/>
          </a:xfrm>
        </p:spPr>
        <p:txBody>
          <a:bodyPr/>
          <a:lstStyle/>
          <a:p>
            <a:r>
              <a:rPr lang="ar-SA" sz="2200" b="1" smtClean="0">
                <a:cs typeface="B Nazanin" pitchFamily="2" charset="-78"/>
              </a:rPr>
              <a:t>در پایان از محضر آن مقام عالی استدعا دارد دستور فرمایید تا در دراستای</a:t>
            </a:r>
            <a:r>
              <a:rPr lang="en-US" sz="2200" b="1" smtClean="0">
                <a:cs typeface="B Nazanin" pitchFamily="2" charset="-78"/>
              </a:rPr>
              <a:t> ….  .</a:t>
            </a:r>
            <a:endParaRPr lang="fa-IR" sz="2200" b="1" smtClean="0">
              <a:cs typeface="B Nazanin" pitchFamily="2" charset="-78"/>
            </a:endParaRPr>
          </a:p>
          <a:p>
            <a:r>
              <a:rPr lang="ar-SA" sz="2200" b="1" smtClean="0">
                <a:cs typeface="B Nazanin" pitchFamily="2" charset="-78"/>
              </a:rPr>
              <a:t>خواهشمند است در این خصوص دستورات لازم را به مسئولان ذی ربط داده تا هم موجب حل مشکل ….. و جلب رضایت خداوند متعال  گردد</a:t>
            </a:r>
            <a:r>
              <a:rPr lang="en-US" sz="2200" b="1" smtClean="0">
                <a:cs typeface="B Nazanin" pitchFamily="2" charset="-78"/>
              </a:rPr>
              <a:t>.</a:t>
            </a:r>
            <a:endParaRPr lang="en-US" sz="2200" smtClean="0">
              <a:cs typeface="B Nazanin" pitchFamily="2" charset="-78"/>
            </a:endParaRPr>
          </a:p>
          <a:p>
            <a:r>
              <a:rPr lang="ar-SA" sz="2200" b="1" smtClean="0">
                <a:cs typeface="B Nazanin" pitchFamily="2" charset="-78"/>
              </a:rPr>
              <a:t>خواهشمند است دستور فرمایید نسبت به تعیین تکلیف نهایی و تامین حقوق حقه کلیه ذینفعان یاد شده دستور رسیدگی عاجل صادر فرمایید</a:t>
            </a:r>
            <a:endParaRPr lang="en-US" sz="2200" smtClean="0">
              <a:cs typeface="B Nazanin" pitchFamily="2" charset="-78"/>
            </a:endParaRPr>
          </a:p>
          <a:p>
            <a:r>
              <a:rPr lang="ar-SA" sz="2200" b="1" smtClean="0">
                <a:cs typeface="B Nazanin" pitchFamily="2" charset="-78"/>
              </a:rPr>
              <a:t>نکته آخر این که شایسته است</a:t>
            </a:r>
            <a:r>
              <a:rPr lang="en-US" sz="2200" b="1" smtClean="0">
                <a:cs typeface="B Nazanin" pitchFamily="2" charset="-78"/>
              </a:rPr>
              <a:t> …</a:t>
            </a:r>
            <a:endParaRPr lang="en-US" sz="2200" smtClean="0">
              <a:cs typeface="B Nazanin" pitchFamily="2" charset="-78"/>
            </a:endParaRPr>
          </a:p>
          <a:p>
            <a:r>
              <a:rPr lang="ar-SA" sz="2200" b="1" smtClean="0">
                <a:cs typeface="B Nazanin" pitchFamily="2" charset="-78"/>
              </a:rPr>
              <a:t>به امید سعادت و نیک‌بختی جنابعالی و دیگر همکاران محترم مجموعه</a:t>
            </a:r>
            <a:r>
              <a:rPr lang="en-US" sz="2200" b="1" smtClean="0">
                <a:cs typeface="B Nazanin" pitchFamily="2" charset="-78"/>
              </a:rPr>
              <a:t> …</a:t>
            </a:r>
            <a:endParaRPr lang="en-US" sz="2200" smtClean="0">
              <a:cs typeface="B Nazanin" pitchFamily="2" charset="-78"/>
            </a:endParaRPr>
          </a:p>
          <a:p>
            <a:endParaRPr lang="en-US" sz="2200" smtClean="0">
              <a:cs typeface="B Nazanin"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algn="ctr"/>
            <a:r>
              <a:rPr lang="fa-IR" b="1" smtClean="0">
                <a:cs typeface="B Nazanin" pitchFamily="2" charset="-78"/>
              </a:rPr>
              <a:t>نام و عنوان امضا کننده</a:t>
            </a:r>
          </a:p>
        </p:txBody>
      </p:sp>
      <p:sp>
        <p:nvSpPr>
          <p:cNvPr id="3" name="Content Placeholder 2"/>
          <p:cNvSpPr>
            <a:spLocks noGrp="1"/>
          </p:cNvSpPr>
          <p:nvPr>
            <p:ph idx="1"/>
          </p:nvPr>
        </p:nvSpPr>
        <p:spPr/>
        <p:txBody>
          <a:bodyPr/>
          <a:lstStyle/>
          <a:p>
            <a:pPr algn="just"/>
            <a:r>
              <a:rPr lang="fa-IR" b="1" smtClean="0">
                <a:cs typeface="B Nazanin" pitchFamily="2" charset="-78"/>
              </a:rPr>
              <a:t>پس از پايان نامه، (در زير سمت چپ متن) نام و نام خانوادگی نويسنده ی نامه يا مقام مسؤول اداری و سپس عنوان اداری شخص امضا کننده نوشته می شود؛ برای نمونه:</a:t>
            </a:r>
          </a:p>
          <a:p>
            <a:pPr algn="just">
              <a:buFont typeface="Wingdings 2" pitchFamily="18" charset="2"/>
              <a:buNone/>
            </a:pPr>
            <a:r>
              <a:rPr lang="fa-IR" b="1" smtClean="0">
                <a:cs typeface="B Nazanin" pitchFamily="2" charset="-78"/>
              </a:rPr>
              <a:t>   </a:t>
            </a:r>
            <a:r>
              <a:rPr lang="fa-IR" b="1" smtClean="0">
                <a:solidFill>
                  <a:srgbClr val="C00000"/>
                </a:solidFill>
                <a:cs typeface="B Nazanin" pitchFamily="2" charset="-78"/>
              </a:rPr>
              <a:t>دکتر حسن حامدی</a:t>
            </a:r>
          </a:p>
          <a:p>
            <a:pPr algn="just">
              <a:buFont typeface="Wingdings 2" pitchFamily="18" charset="2"/>
              <a:buNone/>
            </a:pPr>
            <a:r>
              <a:rPr lang="fa-IR" b="1" smtClean="0">
                <a:solidFill>
                  <a:srgbClr val="C00000"/>
                </a:solidFill>
                <a:cs typeface="B Nazanin" pitchFamily="2" charset="-78"/>
              </a:rPr>
              <a:t>   رييس دانشکده ی ...</a:t>
            </a:r>
          </a:p>
          <a:p>
            <a:pPr algn="just"/>
            <a:endParaRPr lang="fa-IR" b="1" smtClean="0">
              <a:cs typeface="B Nazanin" pitchFamily="2" charset="-78"/>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algn="ctr"/>
            <a:r>
              <a:rPr lang="fa-IR" b="1" smtClean="0">
                <a:cs typeface="B Nazanin" pitchFamily="2" charset="-78"/>
              </a:rPr>
              <a:t>گيرندگان رونوشت</a:t>
            </a:r>
          </a:p>
        </p:txBody>
      </p:sp>
      <p:sp>
        <p:nvSpPr>
          <p:cNvPr id="3" name="Content Placeholder 2"/>
          <p:cNvSpPr>
            <a:spLocks noGrp="1"/>
          </p:cNvSpPr>
          <p:nvPr>
            <p:ph idx="1"/>
          </p:nvPr>
        </p:nvSpPr>
        <p:spPr/>
        <p:txBody>
          <a:bodyPr/>
          <a:lstStyle/>
          <a:p>
            <a:pPr algn="just"/>
            <a:r>
              <a:rPr lang="fa-IR" b="1" smtClean="0">
                <a:cs typeface="B Nazanin" pitchFamily="2" charset="-78"/>
              </a:rPr>
              <a:t>برخی از نامه های اداری، علاوه بر مخاطب اصلی، برای اداره ها يا افرادی ديگر نيز فرستاده می شود تا از آن نامه باخبر شوند يا در پيوند با آن بنا بر وظيفه ی خود اقدام کنند. گيرندگان رو نوشت در پايين نامه ی اداری نوشته می شوند و بهتر است به ترتيب اولويت مقام اداری يا به ترتيب حروف الفبا نوشته شوند.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p:txBody>
          <a:bodyPr/>
          <a:lstStyle/>
          <a:p>
            <a:r>
              <a:rPr lang="fa-IR" sz="2100" b="1" smtClean="0">
                <a:solidFill>
                  <a:srgbClr val="7030A0"/>
                </a:solidFill>
                <a:cs typeface="B Nazanin" pitchFamily="2" charset="-78"/>
              </a:rPr>
              <a:t>ابلاغ</a:t>
            </a:r>
            <a:r>
              <a:rPr lang="fa-IR" sz="2100" b="1" smtClean="0">
                <a:cs typeface="B Nazanin" pitchFamily="2" charset="-78"/>
              </a:rPr>
              <a:t> : </a:t>
            </a:r>
            <a:r>
              <a:rPr lang="fa-IR" sz="2100" smtClean="0">
                <a:cs typeface="B Nazanin" pitchFamily="2" charset="-78"/>
              </a:rPr>
              <a:t>رساندن پیام و نامه ها و دستور به کارکنان ـ </a:t>
            </a:r>
            <a:r>
              <a:rPr lang="fa-IR" sz="2100" u="sng" smtClean="0">
                <a:cs typeface="B Nazanin" pitchFamily="2" charset="-78"/>
              </a:rPr>
              <a:t>اخطاریه ها ، احضاریه ها و بخشنامه ها</a:t>
            </a:r>
          </a:p>
          <a:p>
            <a:r>
              <a:rPr lang="fa-IR" sz="2100" b="1" smtClean="0">
                <a:solidFill>
                  <a:srgbClr val="7030A0"/>
                </a:solidFill>
                <a:cs typeface="B Nazanin" pitchFamily="2" charset="-78"/>
              </a:rPr>
              <a:t>ارسال</a:t>
            </a:r>
            <a:r>
              <a:rPr lang="fa-IR" sz="2100" b="1" smtClean="0">
                <a:cs typeface="B Nazanin" pitchFamily="2" charset="-78"/>
              </a:rPr>
              <a:t> : </a:t>
            </a:r>
            <a:r>
              <a:rPr lang="fa-IR" sz="2100" smtClean="0">
                <a:cs typeface="B Nazanin" pitchFamily="2" charset="-78"/>
              </a:rPr>
              <a:t>با احترام ، به پیوست نامه ..... برای استحضار ارسال می شود.آیین نامه اجرایی ندارد.</a:t>
            </a:r>
          </a:p>
          <a:p>
            <a:r>
              <a:rPr lang="fa-IR" sz="2100" b="1" smtClean="0">
                <a:solidFill>
                  <a:srgbClr val="7030A0"/>
                </a:solidFill>
                <a:cs typeface="B Nazanin" pitchFamily="2" charset="-78"/>
              </a:rPr>
              <a:t>اطلاع</a:t>
            </a:r>
            <a:r>
              <a:rPr lang="fa-IR" sz="2100" b="1" smtClean="0">
                <a:cs typeface="B Nazanin" pitchFamily="2" charset="-78"/>
              </a:rPr>
              <a:t> : </a:t>
            </a:r>
            <a:r>
              <a:rPr lang="fa-IR" sz="2100" smtClean="0">
                <a:cs typeface="B Nazanin" pitchFamily="2" charset="-78"/>
              </a:rPr>
              <a:t>به پیوست تصویر موافقت نامه .... برای اطلاع و اقدام ارسال می شود.(آگاهی)</a:t>
            </a:r>
          </a:p>
          <a:p>
            <a:r>
              <a:rPr lang="fa-IR" sz="2100" b="1" smtClean="0">
                <a:solidFill>
                  <a:srgbClr val="7030A0"/>
                </a:solidFill>
                <a:cs typeface="B Nazanin" pitchFamily="2" charset="-78"/>
              </a:rPr>
              <a:t>استناد</a:t>
            </a:r>
            <a:r>
              <a:rPr lang="fa-IR" sz="2100" smtClean="0">
                <a:cs typeface="B Nazanin" pitchFamily="2" charset="-78"/>
              </a:rPr>
              <a:t> : نامه پشتوانه اجرایی و قانونی دارد و مستند به اصول ، مواد ، تبصره ، صورتجلسه ها و مصوبات قانونی است.(کاربرد: مواقعی که بخواهند مجوز یا دستوری را برای لازم الاجرا کردن موضوعی به اطلاع گیرنده برسانند.)</a:t>
            </a:r>
          </a:p>
          <a:p>
            <a:r>
              <a:rPr lang="fa-IR" sz="2100" b="1" smtClean="0">
                <a:solidFill>
                  <a:srgbClr val="7030A0"/>
                </a:solidFill>
                <a:cs typeface="B Nazanin" pitchFamily="2" charset="-78"/>
              </a:rPr>
              <a:t>اعاده (بازگشت): </a:t>
            </a:r>
            <a:r>
              <a:rPr lang="fa-IR" sz="2100" smtClean="0">
                <a:cs typeface="B Nazanin" pitchFamily="2" charset="-78"/>
              </a:rPr>
              <a:t>استفاده حقوقی ـ با احترام ، به پیوست مدارک ارسالی برای تجدید نظر و تکمیل بازگردانده می شود.</a:t>
            </a:r>
          </a:p>
          <a:p>
            <a:r>
              <a:rPr lang="fa-IR" sz="2100" b="1" smtClean="0">
                <a:solidFill>
                  <a:srgbClr val="7030A0"/>
                </a:solidFill>
                <a:cs typeface="B Nazanin" pitchFamily="2" charset="-78"/>
              </a:rPr>
              <a:t>اعلام : </a:t>
            </a:r>
            <a:r>
              <a:rPr lang="fa-IR" sz="2100" smtClean="0">
                <a:cs typeface="B Nazanin" pitchFamily="2" charset="-78"/>
              </a:rPr>
              <a:t>برای اطلاع دادن و پایان کار و چگونگی اجرای کار استفاده می شود.با سلام و احترام ، وصول یک جلد.... با عنوان ... اعلام می گردد.</a:t>
            </a:r>
          </a:p>
          <a:p>
            <a:r>
              <a:rPr lang="fa-IR" sz="2100" b="1" smtClean="0">
                <a:solidFill>
                  <a:srgbClr val="7030A0"/>
                </a:solidFill>
                <a:cs typeface="B Nazanin" pitchFamily="2" charset="-78"/>
              </a:rPr>
              <a:t>اقدام ، اقدام لازم / مقتضی : </a:t>
            </a:r>
            <a:r>
              <a:rPr lang="fa-IR" sz="2100" smtClean="0">
                <a:cs typeface="B Nazanin" pitchFamily="2" charset="-78"/>
              </a:rPr>
              <a:t>رایجترین ترکیبات اداری در پایان نامه  برای بیان حدود اختیارات قانونی و اجرایی ـ به پیوست تقاضای آقای ... برای رسیدگی و هر گونه اقدام ، ارسال می گردد.</a:t>
            </a:r>
          </a:p>
          <a:p>
            <a:endParaRPr lang="fa-IR" sz="2200" smtClean="0">
              <a:cs typeface="B Nazanin" pitchFamily="2" charset="-78"/>
            </a:endParaRPr>
          </a:p>
          <a:p>
            <a:endParaRPr lang="fa-IR" sz="2200" smtClean="0">
              <a:cs typeface="B Nazanin" pitchFamily="2" charset="-78"/>
            </a:endParaRPr>
          </a:p>
          <a:p>
            <a:endParaRPr lang="en-US" smtClean="0">
              <a:cs typeface="Majalla UI"/>
            </a:endParaRPr>
          </a:p>
        </p:txBody>
      </p:sp>
      <p:sp>
        <p:nvSpPr>
          <p:cNvPr id="40963" name="Title 1"/>
          <p:cNvSpPr>
            <a:spLocks noGrp="1"/>
          </p:cNvSpPr>
          <p:nvPr>
            <p:ph type="title"/>
          </p:nvPr>
        </p:nvSpPr>
        <p:spPr/>
        <p:txBody>
          <a:bodyPr/>
          <a:lstStyle/>
          <a:p>
            <a:pPr algn="ctr"/>
            <a:r>
              <a:rPr lang="fa-IR" sz="3500" b="1" smtClean="0">
                <a:cs typeface="B Nazanin" pitchFamily="2" charset="-78"/>
              </a:rPr>
              <a:t>اصطلاحات رایج و متداول نامه های اداری</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a:xfrm>
            <a:off x="457200" y="990600"/>
            <a:ext cx="8229600" cy="5334000"/>
          </a:xfrm>
        </p:spPr>
        <p:txBody>
          <a:bodyPr/>
          <a:lstStyle/>
          <a:p>
            <a:pPr algn="just"/>
            <a:r>
              <a:rPr lang="fa-IR" sz="2100" b="1" smtClean="0">
                <a:solidFill>
                  <a:srgbClr val="7030A0"/>
                </a:solidFill>
                <a:cs typeface="B Nazanin" pitchFamily="2" charset="-78"/>
              </a:rPr>
              <a:t>اقدام فرمایید </a:t>
            </a:r>
            <a:r>
              <a:rPr lang="fa-IR" sz="2100" b="1" smtClean="0">
                <a:cs typeface="B Nazanin" pitchFamily="2" charset="-78"/>
              </a:rPr>
              <a:t>: </a:t>
            </a:r>
            <a:r>
              <a:rPr lang="fa-IR" sz="2100" smtClean="0">
                <a:cs typeface="B Nazanin" pitchFamily="2" charset="-78"/>
              </a:rPr>
              <a:t>لازم الاجرا بودن حکمی را می رساند.</a:t>
            </a:r>
          </a:p>
          <a:p>
            <a:pPr algn="just"/>
            <a:r>
              <a:rPr lang="fa-IR" sz="2100" b="1" smtClean="0">
                <a:solidFill>
                  <a:srgbClr val="7030A0"/>
                </a:solidFill>
                <a:cs typeface="B Nazanin" pitchFamily="2" charset="-78"/>
              </a:rPr>
              <a:t>برای هر گونه اقدام </a:t>
            </a:r>
            <a:r>
              <a:rPr lang="fa-IR" sz="2100" b="1" smtClean="0">
                <a:cs typeface="B Nazanin" pitchFamily="2" charset="-78"/>
              </a:rPr>
              <a:t>: </a:t>
            </a:r>
            <a:r>
              <a:rPr lang="fa-IR" sz="2100" smtClean="0">
                <a:cs typeface="B Nazanin" pitchFamily="2" charset="-78"/>
              </a:rPr>
              <a:t>حکم دستور ندارد و اختیار با گیرنده نامه است.در مواردی است که فرستنده نی تواند امر و نهی کند و به لحاظ جنبه همکاری و ارشادی و یا به عنوان خواهش فرستاده می شود.</a:t>
            </a:r>
          </a:p>
          <a:p>
            <a:r>
              <a:rPr lang="fa-IR" sz="2100" b="1" smtClean="0">
                <a:solidFill>
                  <a:srgbClr val="7030A0"/>
                </a:solidFill>
                <a:cs typeface="B Nazanin" pitchFamily="2" charset="-78"/>
              </a:rPr>
              <a:t>اطلاع و اقدام مقتضی </a:t>
            </a:r>
            <a:r>
              <a:rPr lang="fa-IR" sz="2100" b="1" smtClean="0">
                <a:cs typeface="B Nazanin" pitchFamily="2" charset="-78"/>
              </a:rPr>
              <a:t>: </a:t>
            </a:r>
            <a:r>
              <a:rPr lang="fa-IR" sz="2100" smtClean="0">
                <a:cs typeface="B Nazanin" pitchFamily="2" charset="-78"/>
              </a:rPr>
              <a:t>گیرنده نامه در اقدام مخیر است.</a:t>
            </a:r>
          </a:p>
          <a:p>
            <a:r>
              <a:rPr lang="fa-IR" sz="2100" b="1" smtClean="0">
                <a:solidFill>
                  <a:srgbClr val="7030A0"/>
                </a:solidFill>
                <a:cs typeface="B Nazanin" pitchFamily="2" charset="-78"/>
              </a:rPr>
              <a:t>انضمام ، پیوست </a:t>
            </a:r>
            <a:r>
              <a:rPr lang="fa-IR" sz="2100" b="1" smtClean="0">
                <a:cs typeface="B Nazanin" pitchFamily="2" charset="-78"/>
              </a:rPr>
              <a:t>: </a:t>
            </a:r>
            <a:r>
              <a:rPr lang="fa-IR" sz="2100" smtClean="0">
                <a:cs typeface="B Nazanin" pitchFamily="2" charset="-78"/>
              </a:rPr>
              <a:t>به پیوست دو جلد کتاب با عنوان .... برای بهره برداری لازم ، ارسال می شود.</a:t>
            </a:r>
          </a:p>
          <a:p>
            <a:r>
              <a:rPr lang="fa-IR" sz="2100" b="1" smtClean="0">
                <a:solidFill>
                  <a:srgbClr val="7030A0"/>
                </a:solidFill>
                <a:cs typeface="B Nazanin" pitchFamily="2" charset="-78"/>
              </a:rPr>
              <a:t>ایفاد </a:t>
            </a:r>
            <a:r>
              <a:rPr lang="fa-IR" sz="2100" b="1" smtClean="0">
                <a:cs typeface="B Nazanin" pitchFamily="2" charset="-78"/>
              </a:rPr>
              <a:t>: </a:t>
            </a:r>
            <a:r>
              <a:rPr lang="fa-IR" sz="2100" smtClean="0">
                <a:cs typeface="B Nazanin" pitchFamily="2" charset="-78"/>
              </a:rPr>
              <a:t>ترکیب محترمانه مانند ارسال  می گردد و تقدیم می گردد.(از پایین به بالا)</a:t>
            </a:r>
          </a:p>
          <a:p>
            <a:r>
              <a:rPr lang="fa-IR" sz="2100" b="1" smtClean="0">
                <a:solidFill>
                  <a:srgbClr val="7030A0"/>
                </a:solidFill>
                <a:cs typeface="B Nazanin" pitchFamily="2" charset="-78"/>
              </a:rPr>
              <a:t>بازگشت / عطف </a:t>
            </a:r>
            <a:r>
              <a:rPr lang="fa-IR" sz="2100" b="1" smtClean="0">
                <a:cs typeface="B Nazanin" pitchFamily="2" charset="-78"/>
              </a:rPr>
              <a:t>: </a:t>
            </a:r>
            <a:r>
              <a:rPr lang="fa-IR" sz="2100" smtClean="0">
                <a:cs typeface="B Nazanin" pitchFamily="2" charset="-78"/>
              </a:rPr>
              <a:t>نامه ای در پاسخ به یک موضوع مشخص با توجه به متن دریافت شده به مرجع صادرکننده نامه ـ با احترام بازگشت به نامه شماره555 مورخ 1394/4/5 / قرارداد شماره666 نظر به اینکه یک مرحله از قرار داد .....</a:t>
            </a:r>
          </a:p>
          <a:p>
            <a:r>
              <a:rPr lang="fa-IR" sz="2100" b="1" smtClean="0">
                <a:solidFill>
                  <a:srgbClr val="7030A0"/>
                </a:solidFill>
                <a:cs typeface="B Nazanin" pitchFamily="2" charset="-78"/>
              </a:rPr>
              <a:t>بخشنامه </a:t>
            </a:r>
            <a:r>
              <a:rPr lang="fa-IR" sz="2100" b="1" smtClean="0">
                <a:cs typeface="B Nazanin" pitchFamily="2" charset="-78"/>
              </a:rPr>
              <a:t>: </a:t>
            </a:r>
            <a:r>
              <a:rPr lang="fa-IR" sz="2100" smtClean="0">
                <a:cs typeface="B Nazanin" pitchFamily="2" charset="-78"/>
              </a:rPr>
              <a:t>دستوری است. نظر به برگزاری کنگره زیست شناسی ایران با حضور اندیشمندان داخلی و خارجی در دانشگاه علامه طباطبایی ، مقتضی است تمامی دستگاهها و نهادهای ....در برگزاری شایسته کنگره با .......... همکاری نمایند.</a:t>
            </a:r>
          </a:p>
          <a:p>
            <a:endParaRPr lang="fa-IR" sz="2100" smtClean="0">
              <a:cs typeface="B Nazanin" pitchFamily="2" charset="-78"/>
            </a:endParaRPr>
          </a:p>
          <a:p>
            <a:endParaRPr lang="fa-IR" sz="2100" smtClean="0">
              <a:cs typeface="B Nazanin" pitchFamily="2" charset="-78"/>
            </a:endParaRPr>
          </a:p>
          <a:p>
            <a:endParaRPr lang="fa-IR" sz="2100" smtClean="0">
              <a:cs typeface="B Nazanin" pitchFamily="2" charset="-78"/>
            </a:endParaRPr>
          </a:p>
          <a:p>
            <a:endParaRPr lang="fa-IR" sz="2100" smtClean="0">
              <a:cs typeface="B Nazanin" pitchFamily="2" charset="-78"/>
            </a:endParaRPr>
          </a:p>
          <a:p>
            <a:endParaRPr lang="fa-IR" sz="2100" u="sng" smtClean="0">
              <a:cs typeface="B Nazanin" pitchFamily="2" charset="-78"/>
            </a:endParaRPr>
          </a:p>
          <a:p>
            <a:endParaRPr lang="en-US" smtClean="0">
              <a:cs typeface="Majalla U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457200" y="990600"/>
            <a:ext cx="8229600" cy="5638800"/>
          </a:xfrm>
        </p:spPr>
        <p:txBody>
          <a:bodyPr/>
          <a:lstStyle/>
          <a:p>
            <a:pPr algn="just"/>
            <a:r>
              <a:rPr lang="fa-IR" sz="2100" b="1" smtClean="0">
                <a:solidFill>
                  <a:srgbClr val="7030A0"/>
                </a:solidFill>
                <a:cs typeface="B Nazanin" pitchFamily="2" charset="-78"/>
              </a:rPr>
              <a:t>پیرو </a:t>
            </a:r>
            <a:r>
              <a:rPr lang="fa-IR" sz="2100" b="1" smtClean="0">
                <a:cs typeface="B Nazanin" pitchFamily="2" charset="-78"/>
              </a:rPr>
              <a:t>: </a:t>
            </a:r>
            <a:r>
              <a:rPr lang="fa-IR" sz="2000" smtClean="0">
                <a:cs typeface="B Nazanin" pitchFamily="2" charset="-78"/>
              </a:rPr>
              <a:t>ادامه دنباله نامه قبلی ـ هدف : پیگیری ، اصلاح و فرستادن اطلاعات اضافی * نوشتن شماره نامه ، تاریخ و موضوعات قبلی ضروری است. پیرو نامه شماره 777 مورخ 1394/4/6 در خصوص اعزام افراد برای دوره آموزشی خواهشمند است نتیجه اقدامات را تا تاریخ ..... اعلام فرمایید.</a:t>
            </a:r>
          </a:p>
          <a:p>
            <a:pPr algn="just"/>
            <a:r>
              <a:rPr lang="fa-IR" sz="2100" b="1" smtClean="0">
                <a:solidFill>
                  <a:srgbClr val="7030A0"/>
                </a:solidFill>
                <a:cs typeface="B Nazanin" pitchFamily="2" charset="-78"/>
              </a:rPr>
              <a:t>پی نوشت </a:t>
            </a:r>
            <a:r>
              <a:rPr lang="fa-IR" sz="2100" b="1" smtClean="0">
                <a:cs typeface="B Nazanin" pitchFamily="2" charset="-78"/>
              </a:rPr>
              <a:t>: </a:t>
            </a:r>
            <a:r>
              <a:rPr lang="fa-IR" sz="2100" smtClean="0">
                <a:cs typeface="B Nazanin" pitchFamily="2" charset="-78"/>
              </a:rPr>
              <a:t>نوشتن دستور اجرای اقدام</a:t>
            </a:r>
          </a:p>
          <a:p>
            <a:r>
              <a:rPr lang="fa-IR" sz="2100" b="1" smtClean="0">
                <a:solidFill>
                  <a:srgbClr val="7030A0"/>
                </a:solidFill>
                <a:cs typeface="B Nazanin" pitchFamily="2" charset="-78"/>
              </a:rPr>
              <a:t>حسب الامر </a:t>
            </a:r>
            <a:r>
              <a:rPr lang="fa-IR" sz="2100" b="1" smtClean="0">
                <a:cs typeface="B Nazanin" pitchFamily="2" charset="-78"/>
              </a:rPr>
              <a:t>:</a:t>
            </a:r>
            <a:r>
              <a:rPr lang="fa-IR" sz="2000" b="1" smtClean="0">
                <a:cs typeface="B Nazanin" pitchFamily="2" charset="-78"/>
              </a:rPr>
              <a:t> </a:t>
            </a:r>
            <a:r>
              <a:rPr lang="fa-IR" sz="2000" smtClean="0">
                <a:cs typeface="B Nazanin" pitchFamily="2" charset="-78"/>
              </a:rPr>
              <a:t>بر اساس/ برابر/ برطبق/ بر حسب / بنا بر امر / بنا بر دستور / بر اساس</a:t>
            </a:r>
          </a:p>
          <a:p>
            <a:r>
              <a:rPr lang="fa-IR" sz="2000" smtClean="0">
                <a:cs typeface="B Nazanin" pitchFamily="2" charset="-78"/>
              </a:rPr>
              <a:t>استفاده و کاربرد : در ابلاغ اوامر و دستورات مقامهای بلندپایه ـ سلام ، با احترام ، نامه شماره ... مورخ .... نیروی زمینی، حسب الامر فرمانده محترم نیرو برای اطلاع و اقدام مقتضی ایفاد می گردد.</a:t>
            </a:r>
          </a:p>
          <a:p>
            <a:r>
              <a:rPr lang="fa-IR" sz="2100" b="1" smtClean="0">
                <a:solidFill>
                  <a:srgbClr val="7030A0"/>
                </a:solidFill>
                <a:cs typeface="B Nazanin" pitchFamily="2" charset="-78"/>
              </a:rPr>
              <a:t>حکم </a:t>
            </a:r>
            <a:r>
              <a:rPr lang="fa-IR" sz="2100" b="1" smtClean="0">
                <a:cs typeface="B Nazanin" pitchFamily="2" charset="-78"/>
              </a:rPr>
              <a:t>: </a:t>
            </a:r>
            <a:r>
              <a:rPr lang="fa-IR" sz="2100" smtClean="0">
                <a:cs typeface="B Nazanin" pitchFamily="2" charset="-78"/>
              </a:rPr>
              <a:t>انتصاب / انتقال/ ماموریت ـ به موجب این حکم ، جناب عالی به سمت .... منصوب می شوید . امید است با اتکال به خداوند متعال در انجام دادن امور محوله موفق و موید باشید.</a:t>
            </a:r>
          </a:p>
          <a:p>
            <a:r>
              <a:rPr lang="fa-IR" sz="2100" smtClean="0">
                <a:cs typeface="B Nazanin" pitchFamily="2" charset="-78"/>
              </a:rPr>
              <a:t>بازگشت به نامه شماره ..... مورخ ..... ضمن موافقت با انتقال آقای .... به ............. خواهشمند است دستور فرمایید نسبت به صدور حکم اشتغال ، ارسال پرونده استخدامی و ... اقدام لازم ...</a:t>
            </a:r>
          </a:p>
          <a:p>
            <a:r>
              <a:rPr lang="fa-IR" sz="2100" smtClean="0">
                <a:cs typeface="B Nazanin" pitchFamily="2" charset="-78"/>
              </a:rPr>
              <a:t>به موجب این حکم به شما ماموریت داده می شود برای بررسی مسایل فرهنگی دانشگاه از روز یکشنبه به ان شهرستان عزیمت فرمایید.</a:t>
            </a:r>
          </a:p>
          <a:p>
            <a:r>
              <a:rPr lang="fa-IR" sz="2100" b="1" smtClean="0">
                <a:solidFill>
                  <a:srgbClr val="7030A0"/>
                </a:solidFill>
                <a:cs typeface="B Nazanin" pitchFamily="2" charset="-78"/>
              </a:rPr>
              <a:t>کان لم یکن</a:t>
            </a:r>
            <a:r>
              <a:rPr lang="fa-IR" sz="2100" b="1" smtClean="0">
                <a:cs typeface="B Nazanin" pitchFamily="2" charset="-78"/>
              </a:rPr>
              <a:t>: </a:t>
            </a:r>
            <a:r>
              <a:rPr lang="fa-IR" sz="2100" smtClean="0">
                <a:cs typeface="B Nazanin" pitchFamily="2" charset="-78"/>
              </a:rPr>
              <a:t>باطل کردن ـ با توجه به اسخ نامه شماره ... مروخ .... سازمان ..... ، بدینوسیله حکم قرارداد مورخ .... و حکم استخدام پیمانی ...... کان لم یکن تلقی می شود.</a:t>
            </a:r>
          </a:p>
          <a:p>
            <a:r>
              <a:rPr lang="fa-IR" sz="2100" b="1" smtClean="0">
                <a:solidFill>
                  <a:srgbClr val="7030A0"/>
                </a:solidFill>
                <a:cs typeface="B Nazanin" pitchFamily="2" charset="-78"/>
              </a:rPr>
              <a:t>مقرر گردید </a:t>
            </a:r>
            <a:r>
              <a:rPr lang="fa-IR" sz="2100" b="1" smtClean="0">
                <a:cs typeface="B Nazanin" pitchFamily="2" charset="-78"/>
              </a:rPr>
              <a:t>: </a:t>
            </a:r>
            <a:r>
              <a:rPr lang="fa-IR" sz="2100" smtClean="0">
                <a:cs typeface="B Nazanin" pitchFamily="2" charset="-78"/>
              </a:rPr>
              <a:t>حاصل نظریات و تصمیمات گرفته شده در جلسات برای اجرا و اقدام.</a:t>
            </a:r>
          </a:p>
          <a:p>
            <a:endParaRPr lang="fa-IR" sz="2100" smtClean="0">
              <a:cs typeface="B Nazanin" pitchFamily="2" charset="-78"/>
            </a:endParaRPr>
          </a:p>
          <a:p>
            <a:pPr>
              <a:buFont typeface="Wingdings 2" pitchFamily="18" charset="2"/>
              <a:buNone/>
            </a:pPr>
            <a:endParaRPr lang="fa-IR" sz="2100" smtClean="0">
              <a:cs typeface="B Nazanin" pitchFamily="2" charset="-78"/>
            </a:endParaRPr>
          </a:p>
          <a:p>
            <a:endParaRPr lang="fa-IR" sz="2100" smtClean="0">
              <a:cs typeface="B Nazanin" pitchFamily="2" charset="-78"/>
            </a:endParaRPr>
          </a:p>
          <a:p>
            <a:endParaRPr lang="fa-IR" sz="2100" u="sng" smtClean="0">
              <a:cs typeface="B Nazanin" pitchFamily="2" charset="-78"/>
            </a:endParaRPr>
          </a:p>
          <a:p>
            <a:endParaRPr lang="en-US" smtClean="0">
              <a:cs typeface="Majalla U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algn="ctr"/>
            <a:r>
              <a:rPr lang="fa-IR" b="1" smtClean="0">
                <a:cs typeface="B Nazanin" pitchFamily="2" charset="-78"/>
              </a:rPr>
              <a:t>توصیه های کلی</a:t>
            </a:r>
          </a:p>
        </p:txBody>
      </p:sp>
      <p:sp>
        <p:nvSpPr>
          <p:cNvPr id="3" name="Content Placeholder 2"/>
          <p:cNvSpPr>
            <a:spLocks noGrp="1"/>
          </p:cNvSpPr>
          <p:nvPr>
            <p:ph idx="1"/>
          </p:nvPr>
        </p:nvSpPr>
        <p:spPr>
          <a:xfrm>
            <a:off x="4953000" y="1905000"/>
            <a:ext cx="3733800" cy="3581400"/>
          </a:xfrm>
        </p:spPr>
        <p:txBody>
          <a:bodyPr/>
          <a:lstStyle/>
          <a:p>
            <a:pPr algn="just"/>
            <a:r>
              <a:rPr lang="fa-IR" sz="2400" b="1" smtClean="0">
                <a:cs typeface="B Nazanin" pitchFamily="2" charset="-78"/>
              </a:rPr>
              <a:t>انتخاب کاغذ متناسب با نامه</a:t>
            </a:r>
          </a:p>
          <a:p>
            <a:pPr algn="just"/>
            <a:r>
              <a:rPr lang="fa-IR" sz="2400" b="1" smtClean="0">
                <a:solidFill>
                  <a:srgbClr val="C00000"/>
                </a:solidFill>
                <a:cs typeface="B Nazanin" pitchFamily="2" charset="-78"/>
              </a:rPr>
              <a:t>رعایت مسایل حفاظتی</a:t>
            </a:r>
          </a:p>
          <a:p>
            <a:pPr algn="just"/>
            <a:r>
              <a:rPr lang="fa-IR" sz="2400" b="1" smtClean="0">
                <a:solidFill>
                  <a:srgbClr val="C00000"/>
                </a:solidFill>
                <a:cs typeface="B Nazanin" pitchFamily="2" charset="-78"/>
              </a:rPr>
              <a:t>شماره گذاری صفحات نامه</a:t>
            </a:r>
          </a:p>
          <a:p>
            <a:pPr algn="just"/>
            <a:r>
              <a:rPr lang="fa-IR" sz="2400" b="1" smtClean="0">
                <a:solidFill>
                  <a:srgbClr val="C00000"/>
                </a:solidFill>
                <a:cs typeface="B Nazanin" pitchFamily="2" charset="-78"/>
              </a:rPr>
              <a:t>حاشیه نامه</a:t>
            </a:r>
          </a:p>
          <a:p>
            <a:pPr algn="just"/>
            <a:r>
              <a:rPr lang="fa-IR" sz="2400" b="1" smtClean="0">
                <a:solidFill>
                  <a:srgbClr val="C00000"/>
                </a:solidFill>
                <a:cs typeface="B Nazanin" pitchFamily="2" charset="-78"/>
              </a:rPr>
              <a:t>جای خالی برای دستور و ارجاع</a:t>
            </a:r>
          </a:p>
          <a:p>
            <a:pPr algn="just"/>
            <a:r>
              <a:rPr lang="fa-IR" sz="2400" b="1" smtClean="0">
                <a:solidFill>
                  <a:srgbClr val="C00000"/>
                </a:solidFill>
                <a:cs typeface="B Nazanin" pitchFamily="2" charset="-78"/>
              </a:rPr>
              <a:t>فاصله خطوط یکسان باشد</a:t>
            </a:r>
          </a:p>
          <a:p>
            <a:pPr algn="just"/>
            <a:r>
              <a:rPr lang="fa-IR" sz="2400" b="1" smtClean="0">
                <a:solidFill>
                  <a:srgbClr val="C00000"/>
                </a:solidFill>
                <a:cs typeface="B Nazanin" pitchFamily="2" charset="-78"/>
              </a:rPr>
              <a:t>واژه های فارسی</a:t>
            </a:r>
          </a:p>
          <a:p>
            <a:pPr algn="just"/>
            <a:r>
              <a:rPr lang="fa-IR" sz="2400" b="1" smtClean="0">
                <a:solidFill>
                  <a:srgbClr val="C00000"/>
                </a:solidFill>
                <a:cs typeface="B Nazanin" pitchFamily="2" charset="-78"/>
              </a:rPr>
              <a:t>عدم غلطهای نگارشی و ...</a:t>
            </a:r>
            <a:endParaRPr lang="en-US" sz="2400" b="1" smtClean="0">
              <a:solidFill>
                <a:srgbClr val="C00000"/>
              </a:solidFill>
              <a:cs typeface="B Nazanin" pitchFamily="2" charset="-78"/>
            </a:endParaRPr>
          </a:p>
          <a:p>
            <a:pPr algn="just">
              <a:buFont typeface="Wingdings 2" pitchFamily="18" charset="2"/>
              <a:buNone/>
            </a:pPr>
            <a:endParaRPr lang="fa-IR" b="1" smtClean="0">
              <a:cs typeface="B Nazanin" pitchFamily="2" charset="-78"/>
            </a:endParaRPr>
          </a:p>
          <a:p>
            <a:pPr algn="just"/>
            <a:endParaRPr lang="fa-IR" b="1" smtClean="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609600" y="1143000"/>
            <a:ext cx="8229600" cy="4389438"/>
          </a:xfrm>
        </p:spPr>
        <p:txBody>
          <a:bodyPr/>
          <a:lstStyle/>
          <a:p>
            <a:r>
              <a:rPr lang="fa-IR" b="1" smtClean="0">
                <a:solidFill>
                  <a:srgbClr val="7030A0"/>
                </a:solidFill>
                <a:cs typeface="B Nazanin" pitchFamily="2" charset="-78"/>
              </a:rPr>
              <a:t>صورت ظاهری : </a:t>
            </a:r>
            <a:r>
              <a:rPr lang="fa-IR" b="1" smtClean="0">
                <a:cs typeface="B Nazanin" pitchFamily="2" charset="-78"/>
              </a:rPr>
              <a:t>نوع و اندزه قلم ـ رنگ و جنس کاغذ ـ </a:t>
            </a:r>
          </a:p>
          <a:p>
            <a:r>
              <a:rPr lang="fa-IR" smtClean="0">
                <a:cs typeface="B Nazanin" pitchFamily="2" charset="-78"/>
              </a:rPr>
              <a:t>کاغذ 80 گرم ـ ساده و سفید ـ </a:t>
            </a:r>
            <a:r>
              <a:rPr lang="fa-IR" b="1" smtClean="0">
                <a:solidFill>
                  <a:srgbClr val="7030A0"/>
                </a:solidFill>
                <a:cs typeface="B Nazanin" pitchFamily="2" charset="-78"/>
              </a:rPr>
              <a:t>قلمها :  نازنین ، بدر ، لوتوس ـ 10 تا 14</a:t>
            </a:r>
          </a:p>
          <a:p>
            <a:r>
              <a:rPr lang="fa-IR" b="1" smtClean="0">
                <a:solidFill>
                  <a:srgbClr val="7030A0"/>
                </a:solidFill>
                <a:cs typeface="B Nazanin" pitchFamily="2" charset="-78"/>
              </a:rPr>
              <a:t>صورت زبانی : </a:t>
            </a:r>
            <a:r>
              <a:rPr lang="fa-IR" b="1" smtClean="0">
                <a:cs typeface="B Nazanin" pitchFamily="2" charset="-78"/>
              </a:rPr>
              <a:t>واژه ها ـ جملات و سبک نگارش</a:t>
            </a:r>
          </a:p>
          <a:p>
            <a:r>
              <a:rPr lang="fa-IR" smtClean="0">
                <a:cs typeface="B Nazanin" pitchFamily="2" charset="-78"/>
              </a:rPr>
              <a:t>اخوی ـ داداش ـ برادر ـ خوب و نیک ـ اینجانب و بنده ، </a:t>
            </a:r>
          </a:p>
          <a:p>
            <a:r>
              <a:rPr lang="fa-IR" b="1" smtClean="0">
                <a:solidFill>
                  <a:srgbClr val="7030A0"/>
                </a:solidFill>
                <a:cs typeface="B Nazanin" pitchFamily="2" charset="-78"/>
              </a:rPr>
              <a:t>صورت معنایی : </a:t>
            </a:r>
            <a:r>
              <a:rPr lang="fa-IR" b="1" smtClean="0">
                <a:cs typeface="B Nazanin" pitchFamily="2" charset="-78"/>
              </a:rPr>
              <a:t>روح و معنای کلمات ، مفاهیم به کار رفته در متن</a:t>
            </a:r>
          </a:p>
          <a:p>
            <a:r>
              <a:rPr lang="fa-IR" smtClean="0">
                <a:cs typeface="B Nazanin" pitchFamily="2" charset="-78"/>
              </a:rPr>
              <a:t>خواهانم ، خواستارم ـ زندگی ، زندگانی ، فوت و وفات </a:t>
            </a:r>
          </a:p>
          <a:p>
            <a:endParaRPr lang="en-US" b="1" smtClean="0">
              <a:cs typeface="B Nazanin" pitchFamily="2" charset="-7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algn="ctr"/>
            <a:r>
              <a:rPr lang="fa-IR" b="1" smtClean="0">
                <a:cs typeface="B Nazanin" pitchFamily="2" charset="-78"/>
              </a:rPr>
              <a:t>بازبينی نامه</a:t>
            </a:r>
          </a:p>
        </p:txBody>
      </p:sp>
      <p:sp>
        <p:nvSpPr>
          <p:cNvPr id="3" name="Content Placeholder 2"/>
          <p:cNvSpPr>
            <a:spLocks noGrp="1"/>
          </p:cNvSpPr>
          <p:nvPr>
            <p:ph idx="1"/>
          </p:nvPr>
        </p:nvSpPr>
        <p:spPr/>
        <p:txBody>
          <a:bodyPr/>
          <a:lstStyle/>
          <a:p>
            <a:r>
              <a:rPr lang="fa-IR" b="1" smtClean="0">
                <a:cs typeface="B Nazanin" pitchFamily="2" charset="-78"/>
              </a:rPr>
              <a:t>آيا نام و نام خانوادگی و عنوان گيرنده به درستی نوشته شده است؟</a:t>
            </a:r>
          </a:p>
          <a:p>
            <a:r>
              <a:rPr lang="fa-IR" b="1" smtClean="0">
                <a:cs typeface="B Nazanin" pitchFamily="2" charset="-78"/>
              </a:rPr>
              <a:t>آيا متن نامه نامه روشن، قاطع و صريح است؟</a:t>
            </a:r>
          </a:p>
          <a:p>
            <a:r>
              <a:rPr lang="fa-IR" b="1" smtClean="0">
                <a:cs typeface="B Nazanin" pitchFamily="2" charset="-78"/>
              </a:rPr>
              <a:t>آيا پيوند مطالب نامه منطقی است؟</a:t>
            </a:r>
          </a:p>
          <a:p>
            <a:r>
              <a:rPr lang="fa-IR" b="1" smtClean="0">
                <a:cs typeface="B Nazanin" pitchFamily="2" charset="-78"/>
              </a:rPr>
              <a:t>آيا نامه دچار اشکالات نگارشی نيست؟</a:t>
            </a:r>
          </a:p>
          <a:p>
            <a:r>
              <a:rPr lang="fa-IR" b="1" smtClean="0">
                <a:cs typeface="B Nazanin" pitchFamily="2" charset="-78"/>
              </a:rPr>
              <a:t>آيا درخواست نامه صريح و روشن بيان شده است؟</a:t>
            </a:r>
          </a:p>
          <a:p>
            <a:r>
              <a:rPr lang="fa-IR" b="1" smtClean="0">
                <a:cs typeface="B Nazanin" pitchFamily="2" charset="-78"/>
              </a:rPr>
              <a:t>چنان چه نامه پيرو نامه ای يا پاسخ به نامه ای ديگر باشد، آيا شماره و تاريخ نامه های پيشين نوشته شده است؟</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a:r>
              <a:rPr lang="fa-IR" b="1" smtClean="0">
                <a:cs typeface="B Nazanin" pitchFamily="2" charset="-78"/>
              </a:rPr>
              <a:t>اهمیت مکاتبات اداری</a:t>
            </a:r>
            <a:endParaRPr lang="en-US" b="1" smtClean="0">
              <a:cs typeface="B Nazanin" pitchFamily="2" charset="-78"/>
            </a:endParaRPr>
          </a:p>
        </p:txBody>
      </p:sp>
      <p:sp>
        <p:nvSpPr>
          <p:cNvPr id="10243" name="Content Placeholder 2"/>
          <p:cNvSpPr>
            <a:spLocks noGrp="1"/>
          </p:cNvSpPr>
          <p:nvPr>
            <p:ph idx="1"/>
          </p:nvPr>
        </p:nvSpPr>
        <p:spPr/>
        <p:txBody>
          <a:bodyPr/>
          <a:lstStyle/>
          <a:p>
            <a:r>
              <a:rPr lang="fa-IR" b="1" smtClean="0">
                <a:solidFill>
                  <a:srgbClr val="FF0000"/>
                </a:solidFill>
                <a:cs typeface="B Nazanin" pitchFamily="2" charset="-78"/>
              </a:rPr>
              <a:t>ارزش قانونی</a:t>
            </a:r>
          </a:p>
          <a:p>
            <a:r>
              <a:rPr lang="fa-IR" b="1" smtClean="0">
                <a:solidFill>
                  <a:srgbClr val="FF0000"/>
                </a:solidFill>
                <a:cs typeface="B Nazanin" pitchFamily="2" charset="-78"/>
              </a:rPr>
              <a:t>محتوای نامه از حیث پیام ، نوع نگارش و استناد می تواند اثر مثبت یا منفی داشته باشد.</a:t>
            </a:r>
          </a:p>
          <a:p>
            <a:r>
              <a:rPr lang="fa-IR" b="1" smtClean="0">
                <a:solidFill>
                  <a:srgbClr val="FF0000"/>
                </a:solidFill>
                <a:cs typeface="B Nazanin" pitchFamily="2" charset="-78"/>
              </a:rPr>
              <a:t>سند حکومتی است و آثار سیاسی ، حقوقی ، اقتصادی و اسنادی بر آنها مترتب است.</a:t>
            </a:r>
          </a:p>
          <a:p>
            <a:r>
              <a:rPr lang="fa-IR" b="1" smtClean="0">
                <a:solidFill>
                  <a:srgbClr val="FF0000"/>
                </a:solidFill>
                <a:cs typeface="B Nazanin" pitchFamily="2" charset="-78"/>
              </a:rPr>
              <a:t>عمده ترین و موثرترین وسیله ارتباطی در سازمانها است.</a:t>
            </a:r>
          </a:p>
          <a:p>
            <a:r>
              <a:rPr lang="fa-IR" b="1" smtClean="0">
                <a:solidFill>
                  <a:srgbClr val="FF0000"/>
                </a:solidFill>
                <a:cs typeface="B Nazanin" pitchFamily="2" charset="-78"/>
              </a:rPr>
              <a:t>25 درصد وقت مدیران صرف نامه های اداری می شود.</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algn="ctr" eaLnBrk="1" hangingPunct="1"/>
            <a:r>
              <a:rPr lang="fa-IR" b="1" smtClean="0">
                <a:cs typeface="B Nazanin" pitchFamily="2" charset="-78"/>
              </a:rPr>
              <a:t>آسيب شناسی نامه های اداری</a:t>
            </a:r>
          </a:p>
        </p:txBody>
      </p:sp>
      <p:sp>
        <p:nvSpPr>
          <p:cNvPr id="20483" name="Content Placeholder 2"/>
          <p:cNvSpPr>
            <a:spLocks noGrp="1"/>
          </p:cNvSpPr>
          <p:nvPr>
            <p:ph idx="1"/>
          </p:nvPr>
        </p:nvSpPr>
        <p:spPr/>
        <p:txBody>
          <a:bodyPr/>
          <a:lstStyle/>
          <a:p>
            <a:pPr algn="just" eaLnBrk="1" hangingPunct="1">
              <a:buFont typeface="Wingdings 2" pitchFamily="18" charset="2"/>
              <a:buNone/>
            </a:pPr>
            <a:r>
              <a:rPr lang="fa-IR" b="1" smtClean="0">
                <a:cs typeface="B Nazanin" pitchFamily="2" charset="-78"/>
              </a:rPr>
              <a:t>    1. تمام متن نامه در يک جمله و يک پاراگراف می آيد و به همين دليل نفس گير و طولانی به نظر می رسد:</a:t>
            </a:r>
          </a:p>
          <a:p>
            <a:pPr algn="just" eaLnBrk="1" hangingPunct="1">
              <a:buFont typeface="Wingdings 2" pitchFamily="18" charset="2"/>
              <a:buNone/>
            </a:pPr>
            <a:r>
              <a:rPr lang="fa-IR" b="1" smtClean="0">
                <a:cs typeface="B Nazanin" pitchFamily="2" charset="-78"/>
              </a:rPr>
              <a:t>      با احترام، پيرو بخش نامه ی 41/2/ س بدين وسيله از مربيان معرفی شده جهت بررسی نهايی و صدور ابلاغ به افراد واجدالشرايط لازم است از تاريخ دريافت بخش نامه به مدت 5 روز به سازمان دانش آموزی مراجعه فرمايند</a:t>
            </a:r>
            <a:r>
              <a:rPr lang="fa-IR" b="1" smtClean="0"/>
              <a:t>.</a:t>
            </a:r>
          </a:p>
          <a:p>
            <a:pPr algn="just" eaLnBrk="1" hangingPunct="1"/>
            <a:r>
              <a:rPr lang="fa-IR" b="1" smtClean="0">
                <a:cs typeface="B Nazanin" pitchFamily="2" charset="-78"/>
              </a:rPr>
              <a:t>    با احترام، پيرو بخش نامه ی شماره ی41/2/س تاريخ ... شايسته است مربيان محترم، برای صدور ابلاغ، به سازمان دانش آموزی مراجعه کنند.</a:t>
            </a:r>
          </a:p>
          <a:p>
            <a:pPr algn="just" eaLnBrk="1" hangingPunct="1">
              <a:buFont typeface="Wingdings 2" pitchFamily="18" charset="2"/>
              <a:buNone/>
            </a:pPr>
            <a:r>
              <a:rPr lang="fa-IR" b="1" smtClean="0">
                <a:cs typeface="B Nazanin" pitchFamily="2" charset="-78"/>
              </a:rPr>
              <a:t>     دارندگان شرايط، تا تاريخ... فرصت دارند.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edge">
                                      <p:cBhvr>
                                        <p:cTn id="7" dur="2000"/>
                                        <p:tgtEl>
                                          <p:spTgt spid="2048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20483">
                                            <p:txEl>
                                              <p:pRg st="1" end="1"/>
                                            </p:txEl>
                                          </p:spTgt>
                                        </p:tgtEl>
                                        <p:attrNameLst>
                                          <p:attrName>style.visibility</p:attrName>
                                        </p:attrNameLst>
                                      </p:cBhvr>
                                      <p:to>
                                        <p:strVal val="visible"/>
                                      </p:to>
                                    </p:set>
                                    <p:animEffect transition="in" filter="wedge">
                                      <p:cBhvr>
                                        <p:cTn id="10" dur="2000"/>
                                        <p:tgtEl>
                                          <p:spTgt spid="20483">
                                            <p:txEl>
                                              <p:pRg st="1" end="1"/>
                                            </p:txEl>
                                          </p:spTgt>
                                        </p:tgtEl>
                                      </p:cBhvr>
                                    </p:animEffect>
                                  </p:childTnLst>
                                </p:cTn>
                              </p:par>
                              <p:par>
                                <p:cTn id="11" presetID="20" presetClass="entr" presetSubtype="0" fill="hold" nodeType="with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Effect transition="in" filter="wedge">
                                      <p:cBhvr>
                                        <p:cTn id="13" dur="2000"/>
                                        <p:tgtEl>
                                          <p:spTgt spid="20483">
                                            <p:txEl>
                                              <p:pRg st="2" end="2"/>
                                            </p:txEl>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20483">
                                            <p:txEl>
                                              <p:pRg st="3" end="3"/>
                                            </p:txEl>
                                          </p:spTgt>
                                        </p:tgtEl>
                                        <p:attrNameLst>
                                          <p:attrName>style.visibility</p:attrName>
                                        </p:attrNameLst>
                                      </p:cBhvr>
                                      <p:to>
                                        <p:strVal val="visible"/>
                                      </p:to>
                                    </p:set>
                                    <p:animEffect transition="in" filter="wedge">
                                      <p:cBhvr>
                                        <p:cTn id="16" dur="2000"/>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algn="ctr" eaLnBrk="1" hangingPunct="1"/>
            <a:r>
              <a:rPr lang="fa-IR" b="1" smtClean="0">
                <a:cs typeface="B Nazanin" pitchFamily="2" charset="-78"/>
              </a:rPr>
              <a:t>آسيب شناسی نامه های اداری</a:t>
            </a:r>
            <a:endParaRPr lang="fa-IR" b="1" smtClean="0"/>
          </a:p>
        </p:txBody>
      </p:sp>
      <p:sp>
        <p:nvSpPr>
          <p:cNvPr id="21507" name="Content Placeholder 2"/>
          <p:cNvSpPr>
            <a:spLocks noGrp="1"/>
          </p:cNvSpPr>
          <p:nvPr>
            <p:ph idx="1"/>
          </p:nvPr>
        </p:nvSpPr>
        <p:spPr/>
        <p:txBody>
          <a:bodyPr/>
          <a:lstStyle/>
          <a:p>
            <a:pPr eaLnBrk="1" hangingPunct="1">
              <a:buFont typeface="Wingdings 2" pitchFamily="18" charset="2"/>
              <a:buNone/>
            </a:pPr>
            <a:r>
              <a:rPr lang="fa-IR" b="1" smtClean="0">
                <a:cs typeface="B Nazanin" pitchFamily="2" charset="-78"/>
              </a:rPr>
              <a:t>2. </a:t>
            </a:r>
            <a:r>
              <a:rPr lang="fa-IR" b="1" smtClean="0">
                <a:solidFill>
                  <a:srgbClr val="00B050"/>
                </a:solidFill>
                <a:cs typeface="B Nazanin" pitchFamily="2" charset="-78"/>
              </a:rPr>
              <a:t>نامفهوم بودن نامه</a:t>
            </a:r>
          </a:p>
          <a:p>
            <a:pPr algn="just" eaLnBrk="1" hangingPunct="1">
              <a:buFont typeface="Wingdings 2" pitchFamily="18" charset="2"/>
              <a:buNone/>
            </a:pPr>
            <a:r>
              <a:rPr lang="fa-IR" b="1" smtClean="0">
                <a:solidFill>
                  <a:srgbClr val="C00000"/>
                </a:solidFill>
                <a:cs typeface="B Nazanin" pitchFamily="2" charset="-78"/>
              </a:rPr>
              <a:t>        سلام عليکم، با احترام بدين وسيله استحضار می رساند به نظر به اين که آقای ... از دانشجويان پذيرفته شده ی آزمون سراسری دانشگاه ها در سال 80 در دوره ی کاردانی رشته ی حسابداری، از دو ترم مرخصی تحصيلی مجاز استفاده است و لزوماً می بايست از مهرماه سال جاری (1382) نسبت به ادامه ی تحصيل و يا انصراف و تعيين تکليف نمايد، مراتب بنا به درخواست نامبرده، جهت ارائه به آن مديريت محترم و در صورت امکان مساعدت لازم مورد گواهی می باشد.</a:t>
            </a:r>
          </a:p>
          <a:p>
            <a:pPr algn="just" eaLnBrk="1" hangingPunct="1">
              <a:buFont typeface="Wingdings 2" pitchFamily="18" charset="2"/>
              <a:buNone/>
            </a:pPr>
            <a:r>
              <a:rPr lang="fa-IR" b="1" smtClean="0">
                <a:solidFill>
                  <a:srgbClr val="C00000"/>
                </a:solidFill>
                <a:cs typeface="B Nazanin" pitchFamily="2" charset="-78"/>
              </a:rPr>
              <a:t>   </a:t>
            </a:r>
          </a:p>
          <a:p>
            <a:pPr algn="just" eaLnBrk="1" hangingPunct="1">
              <a:buFont typeface="Wingdings 2" pitchFamily="18" charset="2"/>
              <a:buNone/>
            </a:pPr>
            <a:r>
              <a:rPr lang="fa-IR" b="1" smtClean="0">
                <a:cs typeface="B Nazanin" pitchFamily="2" charset="-78"/>
              </a:rPr>
              <a:t>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edge">
                                      <p:cBhvr>
                                        <p:cTn id="7" dur="2000"/>
                                        <p:tgtEl>
                                          <p:spTgt spid="21507">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21507">
                                            <p:txEl>
                                              <p:pRg st="1" end="1"/>
                                            </p:txEl>
                                          </p:spTgt>
                                        </p:tgtEl>
                                        <p:attrNameLst>
                                          <p:attrName>style.visibility</p:attrName>
                                        </p:attrNameLst>
                                      </p:cBhvr>
                                      <p:to>
                                        <p:strVal val="visible"/>
                                      </p:to>
                                    </p:set>
                                    <p:animEffect transition="in" filter="wedge">
                                      <p:cBhvr>
                                        <p:cTn id="10" dur="20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algn="ctr" eaLnBrk="1" hangingPunct="1"/>
            <a:r>
              <a:rPr lang="fa-IR" b="1" smtClean="0">
                <a:cs typeface="B Nazanin" pitchFamily="2" charset="-78"/>
              </a:rPr>
              <a:t>آسيب شناسی نامه های اداری</a:t>
            </a:r>
            <a:endParaRPr lang="fa-IR" b="1" smtClean="0"/>
          </a:p>
        </p:txBody>
      </p:sp>
      <p:sp>
        <p:nvSpPr>
          <p:cNvPr id="22531" name="Content Placeholder 2"/>
          <p:cNvSpPr>
            <a:spLocks noGrp="1"/>
          </p:cNvSpPr>
          <p:nvPr>
            <p:ph idx="1"/>
          </p:nvPr>
        </p:nvSpPr>
        <p:spPr/>
        <p:txBody>
          <a:bodyPr/>
          <a:lstStyle/>
          <a:p>
            <a:pPr algn="just" eaLnBrk="1" hangingPunct="1">
              <a:buFont typeface="Wingdings 2" pitchFamily="18" charset="2"/>
              <a:buNone/>
            </a:pPr>
            <a:r>
              <a:rPr lang="fa-IR" b="1" smtClean="0">
                <a:cs typeface="B Nazanin" pitchFamily="2" charset="-78"/>
              </a:rPr>
              <a:t> 3. برخی از نامه ها وقتی به دست خواننده می رسد، نمی داند چه پاسخی به آن بدهد؛ مانند</a:t>
            </a:r>
          </a:p>
          <a:p>
            <a:pPr algn="just" eaLnBrk="1" hangingPunct="1">
              <a:buFont typeface="Wingdings 2" pitchFamily="18" charset="2"/>
              <a:buNone/>
            </a:pPr>
            <a:r>
              <a:rPr lang="fa-IR" b="1" smtClean="0">
                <a:cs typeface="B Nazanin" pitchFamily="2" charset="-78"/>
              </a:rPr>
              <a:t>        </a:t>
            </a:r>
            <a:r>
              <a:rPr lang="fa-IR" b="1" smtClean="0">
                <a:solidFill>
                  <a:srgbClr val="C00000"/>
                </a:solidFill>
                <a:cs typeface="B Nazanin" pitchFamily="2" charset="-78"/>
              </a:rPr>
              <a:t>بدين وسيله عين گزارش راهنمای تعليماتی محترم اين اداره در خصوص کلاس های سوادآموزی تشکيل شده در آن مرکز، جهت اطلاع و اقدام و اعلام نتيجه، به پيوست ارسال می گردد.</a:t>
            </a:r>
          </a:p>
          <a:p>
            <a:pPr algn="just" eaLnBrk="1" hangingPunct="1">
              <a:buFont typeface="Wingdings 2" pitchFamily="18" charset="2"/>
              <a:buNone/>
            </a:pPr>
            <a:r>
              <a:rPr lang="fa-IR" b="1" smtClean="0">
                <a:solidFill>
                  <a:srgbClr val="C00000"/>
                </a:solidFill>
                <a:cs typeface="B Nazanin" pitchFamily="2" charset="-78"/>
              </a:rPr>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edge">
                                      <p:cBhvr>
                                        <p:cTn id="7" dur="2000"/>
                                        <p:tgtEl>
                                          <p:spTgt spid="22531">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22531">
                                            <p:txEl>
                                              <p:pRg st="1" end="1"/>
                                            </p:txEl>
                                          </p:spTgt>
                                        </p:tgtEl>
                                        <p:attrNameLst>
                                          <p:attrName>style.visibility</p:attrName>
                                        </p:attrNameLst>
                                      </p:cBhvr>
                                      <p:to>
                                        <p:strVal val="visible"/>
                                      </p:to>
                                    </p:set>
                                    <p:animEffect transition="in" filter="wedge">
                                      <p:cBhvr>
                                        <p:cTn id="10" dur="2000"/>
                                        <p:tgtEl>
                                          <p:spTgt spid="22531">
                                            <p:txEl>
                                              <p:pRg st="1" end="1"/>
                                            </p:txEl>
                                          </p:spTgt>
                                        </p:tgtEl>
                                      </p:cBhvr>
                                    </p:animEffect>
                                  </p:childTnLst>
                                </p:cTn>
                              </p:par>
                              <p:par>
                                <p:cTn id="11" presetID="20" presetClass="entr" presetSubtype="0" fill="hold"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animEffect transition="in" filter="wedge">
                                      <p:cBhvr>
                                        <p:cTn id="13" dur="20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algn="ctr" eaLnBrk="1" hangingPunct="1"/>
            <a:r>
              <a:rPr lang="fa-IR" b="1" smtClean="0">
                <a:cs typeface="B Nazanin" pitchFamily="2" charset="-78"/>
              </a:rPr>
              <a:t>آسيب شناسی نامه های اداری</a:t>
            </a:r>
            <a:endParaRPr lang="fa-IR" b="1" smtClean="0"/>
          </a:p>
        </p:txBody>
      </p:sp>
      <p:sp>
        <p:nvSpPr>
          <p:cNvPr id="23555" name="Content Placeholder 2"/>
          <p:cNvSpPr>
            <a:spLocks noGrp="1"/>
          </p:cNvSpPr>
          <p:nvPr>
            <p:ph idx="1"/>
          </p:nvPr>
        </p:nvSpPr>
        <p:spPr/>
        <p:txBody>
          <a:bodyPr/>
          <a:lstStyle/>
          <a:p>
            <a:pPr algn="just" eaLnBrk="1" hangingPunct="1">
              <a:buFont typeface="Wingdings 2" pitchFamily="18" charset="2"/>
              <a:buNone/>
            </a:pPr>
            <a:r>
              <a:rPr lang="fa-IR" b="1" smtClean="0">
                <a:cs typeface="B Nazanin" pitchFamily="2" charset="-78"/>
              </a:rPr>
              <a:t>4. کلی بودن متن نامه؛ </a:t>
            </a:r>
          </a:p>
          <a:p>
            <a:pPr algn="just" eaLnBrk="1" hangingPunct="1">
              <a:buFont typeface="Wingdings 2" pitchFamily="18" charset="2"/>
              <a:buNone/>
            </a:pPr>
            <a:r>
              <a:rPr lang="fa-IR" b="1" smtClean="0">
                <a:cs typeface="B Nazanin" pitchFamily="2" charset="-78"/>
              </a:rPr>
              <a:t>5. اگر نامه پيرو نامه ی ديگر است بايد نويسنده به موضوع هم اشاره کند تا مسؤول اداره بداند آن را به چه بخشی ارجاع دهد:</a:t>
            </a:r>
          </a:p>
          <a:p>
            <a:pPr algn="just" eaLnBrk="1" hangingPunct="1"/>
            <a:r>
              <a:rPr lang="fa-IR" b="1" smtClean="0">
                <a:cs typeface="B Nazanin" pitchFamily="2" charset="-78"/>
              </a:rPr>
              <a:t>رياست محترم اداره ی...</a:t>
            </a:r>
          </a:p>
          <a:p>
            <a:pPr algn="just" eaLnBrk="1" hangingPunct="1">
              <a:buFont typeface="Wingdings 2" pitchFamily="18" charset="2"/>
              <a:buNone/>
            </a:pPr>
            <a:r>
              <a:rPr lang="fa-IR" b="1" smtClean="0">
                <a:cs typeface="B Nazanin" pitchFamily="2" charset="-78"/>
              </a:rPr>
              <a:t>  </a:t>
            </a:r>
            <a:r>
              <a:rPr lang="fa-IR" b="1" smtClean="0">
                <a:solidFill>
                  <a:srgbClr val="C00000"/>
                </a:solidFill>
                <a:cs typeface="B Nazanin" pitchFamily="2" charset="-78"/>
              </a:rPr>
              <a:t>با احترام اين جانب ..... ، پيرو نامه ی شماره ی .....، خواهشمند است از نتايج آن بنده را آگاه فرماييد.</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wedge">
                                      <p:cBhvr>
                                        <p:cTn id="7" dur="20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wedge">
                                      <p:cBhvr>
                                        <p:cTn id="12" dur="2000"/>
                                        <p:tgtEl>
                                          <p:spTgt spid="235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wedge">
                                      <p:cBhvr>
                                        <p:cTn id="17" dur="2000"/>
                                        <p:tgtEl>
                                          <p:spTgt spid="23555">
                                            <p:txEl>
                                              <p:pRg st="2" end="2"/>
                                            </p:txEl>
                                          </p:spTgt>
                                        </p:tgtEl>
                                      </p:cBhvr>
                                    </p:animEffect>
                                  </p:childTnLst>
                                </p:cTn>
                              </p:par>
                              <p:par>
                                <p:cTn id="18" presetID="20" presetClass="entr" presetSubtype="0" fill="hold" nodeType="withEffect">
                                  <p:stCondLst>
                                    <p:cond delay="0"/>
                                  </p:stCondLst>
                                  <p:childTnLst>
                                    <p:set>
                                      <p:cBhvr>
                                        <p:cTn id="19" dur="1" fill="hold">
                                          <p:stCondLst>
                                            <p:cond delay="0"/>
                                          </p:stCondLst>
                                        </p:cTn>
                                        <p:tgtEl>
                                          <p:spTgt spid="23555">
                                            <p:txEl>
                                              <p:pRg st="3" end="3"/>
                                            </p:txEl>
                                          </p:spTgt>
                                        </p:tgtEl>
                                        <p:attrNameLst>
                                          <p:attrName>style.visibility</p:attrName>
                                        </p:attrNameLst>
                                      </p:cBhvr>
                                      <p:to>
                                        <p:strVal val="visible"/>
                                      </p:to>
                                    </p:set>
                                    <p:animEffect transition="in" filter="wedge">
                                      <p:cBhvr>
                                        <p:cTn id="20" dur="20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algn="ctr" eaLnBrk="1" hangingPunct="1"/>
            <a:r>
              <a:rPr lang="fa-IR" b="1" smtClean="0">
                <a:cs typeface="B Nazanin" pitchFamily="2" charset="-78"/>
              </a:rPr>
              <a:t>آسيب شناسی نامه های اداری</a:t>
            </a:r>
            <a:endParaRPr lang="fa-IR" b="1" smtClean="0"/>
          </a:p>
        </p:txBody>
      </p:sp>
      <p:sp>
        <p:nvSpPr>
          <p:cNvPr id="24579" name="Content Placeholder 2"/>
          <p:cNvSpPr>
            <a:spLocks noGrp="1"/>
          </p:cNvSpPr>
          <p:nvPr>
            <p:ph idx="1"/>
          </p:nvPr>
        </p:nvSpPr>
        <p:spPr/>
        <p:txBody>
          <a:bodyPr/>
          <a:lstStyle/>
          <a:p>
            <a:pPr algn="just" eaLnBrk="1" hangingPunct="1">
              <a:buFont typeface="Wingdings 2" pitchFamily="18" charset="2"/>
              <a:buNone/>
            </a:pPr>
            <a:r>
              <a:rPr lang="fa-IR" b="1" smtClean="0"/>
              <a:t>6. </a:t>
            </a:r>
            <a:r>
              <a:rPr lang="fa-IR" b="1" smtClean="0">
                <a:cs typeface="B Nazanin" pitchFamily="2" charset="-78"/>
              </a:rPr>
              <a:t>نامه های بلند که مطالب گوناگونی در خود دارند، چندين بار بايد خوانده شود تا آن موضوع دريافت شود.</a:t>
            </a:r>
          </a:p>
          <a:p>
            <a:pPr algn="just" eaLnBrk="1" hangingPunct="1">
              <a:buFont typeface="Wingdings 2" pitchFamily="18" charset="2"/>
              <a:buNone/>
            </a:pPr>
            <a:r>
              <a:rPr lang="fa-IR" b="1" smtClean="0">
                <a:cs typeface="B Nazanin" pitchFamily="2" charset="-78"/>
              </a:rPr>
              <a:t>7. نامه ها، گاهی توضيحاتی دارد که يا ضرورتی  در آوردن آن ها نيست يا می شود خيلی کوتاه باشد.</a:t>
            </a:r>
          </a:p>
          <a:p>
            <a:pPr eaLnBrk="1" hangingPunct="1"/>
            <a:endParaRPr lang="fa-IR" b="1"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wedge">
                                      <p:cBhvr>
                                        <p:cTn id="7" dur="20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wedge">
                                      <p:cBhvr>
                                        <p:cTn id="12" dur="2000"/>
                                        <p:tgtEl>
                                          <p:spTgt spid="24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1066800"/>
            <a:ext cx="8229600" cy="742950"/>
          </a:xfrm>
        </p:spPr>
        <p:txBody>
          <a:bodyPr/>
          <a:lstStyle/>
          <a:p>
            <a:pPr algn="ctr"/>
            <a:r>
              <a:rPr lang="ar-SA" sz="3500" b="1" smtClean="0">
                <a:solidFill>
                  <a:srgbClr val="7030A0"/>
                </a:solidFill>
                <a:cs typeface="B Nazanin" pitchFamily="2" charset="-78"/>
              </a:rPr>
              <a:t>نمونه نامه درخواست تشویقی جهت کارمندان </a:t>
            </a:r>
            <a:r>
              <a:rPr lang="en-US" sz="3500" smtClean="0">
                <a:solidFill>
                  <a:srgbClr val="7030A0"/>
                </a:solidFill>
                <a:cs typeface="B Nazanin" pitchFamily="2" charset="-78"/>
              </a:rPr>
              <a:t/>
            </a:r>
            <a:br>
              <a:rPr lang="en-US" sz="3500" smtClean="0">
                <a:solidFill>
                  <a:srgbClr val="7030A0"/>
                </a:solidFill>
                <a:cs typeface="B Nazanin" pitchFamily="2" charset="-78"/>
              </a:rPr>
            </a:br>
            <a:endParaRPr lang="en-US" sz="3500" smtClean="0">
              <a:solidFill>
                <a:srgbClr val="7030A0"/>
              </a:solidFill>
              <a:cs typeface="B Nazanin" pitchFamily="2" charset="-78"/>
            </a:endParaRPr>
          </a:p>
        </p:txBody>
      </p:sp>
      <p:sp>
        <p:nvSpPr>
          <p:cNvPr id="52227" name="Content Placeholder 2"/>
          <p:cNvSpPr>
            <a:spLocks noGrp="1"/>
          </p:cNvSpPr>
          <p:nvPr>
            <p:ph idx="1"/>
          </p:nvPr>
        </p:nvSpPr>
        <p:spPr>
          <a:xfrm>
            <a:off x="457200" y="1676400"/>
            <a:ext cx="8229600" cy="4648200"/>
          </a:xfrm>
        </p:spPr>
        <p:txBody>
          <a:bodyPr/>
          <a:lstStyle/>
          <a:p>
            <a:pPr algn="just">
              <a:buFont typeface="Wingdings 2" pitchFamily="18" charset="2"/>
              <a:buNone/>
            </a:pPr>
            <a:r>
              <a:rPr lang="ar-SA" smtClean="0">
                <a:cs typeface="B Nazanin" pitchFamily="2" charset="-78"/>
              </a:rPr>
              <a:t>جناب آقای </a:t>
            </a:r>
            <a:endParaRPr lang="en-US" smtClean="0">
              <a:cs typeface="B Nazanin" pitchFamily="2" charset="-78"/>
            </a:endParaRPr>
          </a:p>
          <a:p>
            <a:pPr algn="just">
              <a:buFont typeface="Wingdings 2" pitchFamily="18" charset="2"/>
              <a:buNone/>
            </a:pPr>
            <a:r>
              <a:rPr lang="ar-SA" smtClean="0">
                <a:cs typeface="B Nazanin" pitchFamily="2" charset="-78"/>
              </a:rPr>
              <a:t>مدیر عامل محترم شرکت</a:t>
            </a:r>
            <a:endParaRPr lang="en-US" smtClean="0">
              <a:cs typeface="B Nazanin" pitchFamily="2" charset="-78"/>
            </a:endParaRPr>
          </a:p>
          <a:p>
            <a:pPr algn="just">
              <a:buFont typeface="Wingdings 2" pitchFamily="18" charset="2"/>
              <a:buNone/>
            </a:pPr>
            <a:r>
              <a:rPr lang="ar-SA" smtClean="0">
                <a:cs typeface="B Nazanin" pitchFamily="2" charset="-78"/>
              </a:rPr>
              <a:t>با سلام و احترام</a:t>
            </a:r>
            <a:r>
              <a:rPr lang="fa-IR" smtClean="0">
                <a:cs typeface="B Nazanin" pitchFamily="2" charset="-78"/>
              </a:rPr>
              <a:t>،</a:t>
            </a:r>
            <a:r>
              <a:rPr lang="en-US" smtClean="0">
                <a:cs typeface="B Nazanin" pitchFamily="2" charset="-78"/>
              </a:rPr>
              <a:t> </a:t>
            </a:r>
            <a:r>
              <a:rPr lang="ar-SA" smtClean="0">
                <a:cs typeface="B Nazanin" pitchFamily="2" charset="-78"/>
              </a:rPr>
              <a:t>بدینوسیله با عنایت به خدمات شایسته و ارزشمند آقای کارگرزاده کارمند شماره 0 درخصوص انجام امور محوله به نحو احسن ؛ پیشنهاد میگردد معادل یک ماه حقوق و مزایا به همراه پرداخت هزینه یک سفر زیارتی به مشهد مقدس به نامبرده بعنوان پاداش تعلق گیرد</a:t>
            </a:r>
            <a:r>
              <a:rPr lang="en-US" smtClean="0">
                <a:cs typeface="B Nazanin" pitchFamily="2" charset="-78"/>
              </a:rPr>
              <a:t>.</a:t>
            </a:r>
          </a:p>
          <a:p>
            <a:pPr algn="just">
              <a:buFont typeface="Wingdings 2" pitchFamily="18" charset="2"/>
              <a:buNone/>
            </a:pPr>
            <a:r>
              <a:rPr lang="ar-SA" smtClean="0">
                <a:cs typeface="B Nazanin" pitchFamily="2" charset="-78"/>
              </a:rPr>
              <a:t>خواهشمند در صورت صلاحدید دستورات لازم را مبذول فرمایید</a:t>
            </a:r>
            <a:r>
              <a:rPr lang="en-US" smtClean="0">
                <a:cs typeface="B Nazanin" pitchFamily="2" charset="-78"/>
              </a:rPr>
              <a:t>.</a:t>
            </a:r>
          </a:p>
          <a:p>
            <a:endParaRPr lang="en-US" smtClean="0">
              <a:cs typeface="Majalla U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1066800"/>
            <a:ext cx="8229600" cy="742950"/>
          </a:xfrm>
        </p:spPr>
        <p:txBody>
          <a:bodyPr/>
          <a:lstStyle/>
          <a:p>
            <a:pPr algn="ctr"/>
            <a:r>
              <a:rPr lang="ar-SA" sz="3200" b="1" smtClean="0">
                <a:solidFill>
                  <a:srgbClr val="7030A0"/>
                </a:solidFill>
                <a:cs typeface="B Nazanin" pitchFamily="2" charset="-78"/>
              </a:rPr>
              <a:t>نمونه نامه در خصوص عدم پاسخ یک اداره به نامه ارسالی </a:t>
            </a:r>
          </a:p>
        </p:txBody>
      </p:sp>
      <p:sp>
        <p:nvSpPr>
          <p:cNvPr id="53251" name="Content Placeholder 2"/>
          <p:cNvSpPr>
            <a:spLocks noGrp="1"/>
          </p:cNvSpPr>
          <p:nvPr>
            <p:ph idx="1"/>
          </p:nvPr>
        </p:nvSpPr>
        <p:spPr>
          <a:xfrm>
            <a:off x="457200" y="1905000"/>
            <a:ext cx="8229600" cy="4648200"/>
          </a:xfrm>
        </p:spPr>
        <p:txBody>
          <a:bodyPr/>
          <a:lstStyle/>
          <a:p>
            <a:pPr algn="just">
              <a:buFont typeface="Wingdings 2" pitchFamily="18" charset="2"/>
              <a:buNone/>
            </a:pPr>
            <a:r>
              <a:rPr lang="ar-SA" smtClean="0">
                <a:cs typeface="B Nazanin" pitchFamily="2" charset="-78"/>
              </a:rPr>
              <a:t>جناب آقای</a:t>
            </a:r>
          </a:p>
          <a:p>
            <a:pPr algn="just">
              <a:buFont typeface="Wingdings 2" pitchFamily="18" charset="2"/>
              <a:buNone/>
            </a:pPr>
            <a:r>
              <a:rPr lang="ar-SA" smtClean="0">
                <a:cs typeface="B Nazanin" pitchFamily="2" charset="-78"/>
              </a:rPr>
              <a:t>مدیرعامل  محترم</a:t>
            </a:r>
          </a:p>
          <a:p>
            <a:pPr algn="just">
              <a:buFont typeface="Wingdings 2" pitchFamily="18" charset="2"/>
              <a:buNone/>
            </a:pPr>
            <a:r>
              <a:rPr lang="ar-SA" smtClean="0">
                <a:cs typeface="B Nazanin" pitchFamily="2" charset="-78"/>
              </a:rPr>
              <a:t>با سلام و احترام </a:t>
            </a:r>
            <a:r>
              <a:rPr lang="fa-IR" smtClean="0">
                <a:cs typeface="B Nazanin" pitchFamily="2" charset="-78"/>
              </a:rPr>
              <a:t>، </a:t>
            </a:r>
            <a:r>
              <a:rPr lang="ar-SA" smtClean="0">
                <a:cs typeface="B Nazanin" pitchFamily="2" charset="-78"/>
              </a:rPr>
              <a:t>بدینوسیله پیرو نامه شماره 007 مورخ 01/01/01  در خصوص موضوع  فلان ب</a:t>
            </a:r>
            <a:r>
              <a:rPr lang="fa-IR" smtClean="0">
                <a:cs typeface="B Nazanin" pitchFamily="2" charset="-78"/>
              </a:rPr>
              <a:t>ه </a:t>
            </a:r>
            <a:r>
              <a:rPr lang="ar-SA" smtClean="0">
                <a:cs typeface="B Nazanin" pitchFamily="2" charset="-78"/>
              </a:rPr>
              <a:t>پیوست نامه مذکور مجددا برای استحضار و پاسخگویی ب</a:t>
            </a:r>
            <a:r>
              <a:rPr lang="fa-IR" smtClean="0">
                <a:cs typeface="B Nazanin" pitchFamily="2" charset="-78"/>
              </a:rPr>
              <a:t>ه </a:t>
            </a:r>
            <a:r>
              <a:rPr lang="ar-SA" smtClean="0">
                <a:cs typeface="B Nazanin" pitchFamily="2" charset="-78"/>
              </a:rPr>
              <a:t>حضور ارسال می</a:t>
            </a:r>
            <a:r>
              <a:rPr lang="fa-IR" smtClean="0">
                <a:cs typeface="B Nazanin" pitchFamily="2" charset="-78"/>
              </a:rPr>
              <a:t> </a:t>
            </a:r>
            <a:r>
              <a:rPr lang="ar-SA" smtClean="0">
                <a:cs typeface="B Nazanin" pitchFamily="2" charset="-78"/>
              </a:rPr>
              <a:t>گردد. خواهشمند است  دستور فرمایید در ارسال پاسخ  به این اداره تسریع گردد. بدیهی است عواقب ناشی از عدم پاسخگویی بموقع به نامه فوق الذکر ب</a:t>
            </a:r>
            <a:r>
              <a:rPr lang="fa-IR" smtClean="0">
                <a:cs typeface="B Nazanin" pitchFamily="2" charset="-78"/>
              </a:rPr>
              <a:t>ه </a:t>
            </a:r>
            <a:r>
              <a:rPr lang="ar-SA" smtClean="0">
                <a:cs typeface="B Nazanin" pitchFamily="2" charset="-78"/>
              </a:rPr>
              <a:t>عهده آن </a:t>
            </a:r>
            <a:r>
              <a:rPr lang="fa-IR" smtClean="0">
                <a:cs typeface="B Nazanin" pitchFamily="2" charset="-78"/>
              </a:rPr>
              <a:t>اداره </a:t>
            </a:r>
            <a:r>
              <a:rPr lang="ar-SA" smtClean="0">
                <a:cs typeface="B Nazanin" pitchFamily="2" charset="-78"/>
              </a:rPr>
              <a:t>خواهد بود.</a:t>
            </a:r>
          </a:p>
          <a:p>
            <a:pPr algn="ctr">
              <a:buFont typeface="Wingdings 2" pitchFamily="18" charset="2"/>
              <a:buNone/>
            </a:pPr>
            <a:r>
              <a:rPr lang="ar-SA" smtClean="0">
                <a:cs typeface="B Nazanin" pitchFamily="2" charset="-78"/>
              </a:rPr>
              <a:t>با تشکر و سپاس </a:t>
            </a:r>
          </a:p>
          <a:p>
            <a:endParaRPr lang="en-US" smtClean="0">
              <a:cs typeface="Majalla UI"/>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1066800"/>
            <a:ext cx="8229600" cy="742950"/>
          </a:xfrm>
        </p:spPr>
        <p:txBody>
          <a:bodyPr/>
          <a:lstStyle/>
          <a:p>
            <a:pPr algn="ctr"/>
            <a:r>
              <a:rPr lang="ar-SA" sz="3500" b="1" smtClean="0">
                <a:solidFill>
                  <a:srgbClr val="7030A0"/>
                </a:solidFill>
                <a:cs typeface="B Nazanin" pitchFamily="2" charset="-78"/>
              </a:rPr>
              <a:t>نمونه نامه درخواست </a:t>
            </a:r>
            <a:r>
              <a:rPr lang="fa-IR" sz="3500" b="1" smtClean="0">
                <a:solidFill>
                  <a:srgbClr val="7030A0"/>
                </a:solidFill>
                <a:cs typeface="B Nazanin" pitchFamily="2" charset="-78"/>
              </a:rPr>
              <a:t>مرخصی</a:t>
            </a:r>
            <a:r>
              <a:rPr lang="en-US" sz="3500" smtClean="0">
                <a:solidFill>
                  <a:srgbClr val="7030A0"/>
                </a:solidFill>
                <a:cs typeface="B Nazanin" pitchFamily="2" charset="-78"/>
              </a:rPr>
              <a:t/>
            </a:r>
            <a:br>
              <a:rPr lang="en-US" sz="3500" smtClean="0">
                <a:solidFill>
                  <a:srgbClr val="7030A0"/>
                </a:solidFill>
                <a:cs typeface="B Nazanin" pitchFamily="2" charset="-78"/>
              </a:rPr>
            </a:br>
            <a:endParaRPr lang="en-US" sz="3500" smtClean="0">
              <a:solidFill>
                <a:srgbClr val="7030A0"/>
              </a:solidFill>
              <a:cs typeface="B Nazanin" pitchFamily="2" charset="-78"/>
            </a:endParaRPr>
          </a:p>
        </p:txBody>
      </p:sp>
      <p:sp>
        <p:nvSpPr>
          <p:cNvPr id="54275" name="Content Placeholder 2"/>
          <p:cNvSpPr>
            <a:spLocks noGrp="1"/>
          </p:cNvSpPr>
          <p:nvPr>
            <p:ph idx="1"/>
          </p:nvPr>
        </p:nvSpPr>
        <p:spPr>
          <a:xfrm>
            <a:off x="457200" y="1371600"/>
            <a:ext cx="8229600" cy="2286000"/>
          </a:xfrm>
        </p:spPr>
        <p:txBody>
          <a:bodyPr/>
          <a:lstStyle/>
          <a:p>
            <a:pPr algn="just">
              <a:buFont typeface="Wingdings 2" pitchFamily="18" charset="2"/>
              <a:buNone/>
            </a:pPr>
            <a:r>
              <a:rPr lang="ar-SA" smtClean="0">
                <a:cs typeface="B Nazanin" pitchFamily="2" charset="-78"/>
              </a:rPr>
              <a:t>جناب آقای </a:t>
            </a:r>
            <a:endParaRPr lang="en-US" smtClean="0">
              <a:cs typeface="B Nazanin" pitchFamily="2" charset="-78"/>
            </a:endParaRPr>
          </a:p>
          <a:p>
            <a:pPr algn="just">
              <a:buFont typeface="Wingdings 2" pitchFamily="18" charset="2"/>
              <a:buNone/>
            </a:pPr>
            <a:r>
              <a:rPr lang="ar-SA" smtClean="0">
                <a:cs typeface="B Nazanin" pitchFamily="2" charset="-78"/>
              </a:rPr>
              <a:t>مدیر عامل محترم شرکت</a:t>
            </a:r>
            <a:endParaRPr lang="en-US" smtClean="0">
              <a:cs typeface="B Nazanin" pitchFamily="2" charset="-78"/>
            </a:endParaRPr>
          </a:p>
          <a:p>
            <a:pPr algn="just">
              <a:buFont typeface="Wingdings 2" pitchFamily="18" charset="2"/>
              <a:buNone/>
            </a:pPr>
            <a:r>
              <a:rPr lang="ar-SA" smtClean="0">
                <a:cs typeface="B Nazanin" pitchFamily="2" charset="-78"/>
              </a:rPr>
              <a:t>با سلام واحترام ،به استحضار می رساند این جانب .................... از تاریخ 82/7/21 تا 82/7/23 </a:t>
            </a:r>
            <a:r>
              <a:rPr lang="fa-IR" smtClean="0">
                <a:cs typeface="B Nazanin" pitchFamily="2" charset="-78"/>
              </a:rPr>
              <a:t>برای </a:t>
            </a:r>
            <a:r>
              <a:rPr lang="ar-SA" smtClean="0">
                <a:cs typeface="B Nazanin" pitchFamily="2" charset="-78"/>
              </a:rPr>
              <a:t>مراسم ازدواج برادرم نیاز به سه روز مرخصی دارم. خواهشمند است با مرخصی این جانب در تاریخ های یاد شده موافقت فرمایید.</a:t>
            </a:r>
          </a:p>
          <a:p>
            <a:endParaRPr lang="en-US" smtClean="0">
              <a:cs typeface="Majalla UI"/>
            </a:endParaRPr>
          </a:p>
        </p:txBody>
      </p:sp>
      <p:sp>
        <p:nvSpPr>
          <p:cNvPr id="7" name="Title 1"/>
          <p:cNvSpPr txBox="1">
            <a:spLocks/>
          </p:cNvSpPr>
          <p:nvPr/>
        </p:nvSpPr>
        <p:spPr bwMode="auto">
          <a:xfrm>
            <a:off x="533400" y="3962400"/>
            <a:ext cx="8229600" cy="742950"/>
          </a:xfrm>
          <a:prstGeom prst="rect">
            <a:avLst/>
          </a:prstGeom>
          <a:noFill/>
          <a:ln w="9525">
            <a:noFill/>
            <a:miter lim="800000"/>
            <a:headEnd/>
            <a:tailEnd/>
          </a:ln>
        </p:spPr>
        <p:txBody>
          <a:bodyPr lIns="0" rIns="0" bIns="0" anchor="b"/>
          <a:lstStyle/>
          <a:p>
            <a:pPr algn="ctr" eaLnBrk="0" hangingPunct="0">
              <a:defRPr/>
            </a:pPr>
            <a:r>
              <a:rPr lang="ar-SA" sz="3500" b="1" dirty="0">
                <a:solidFill>
                  <a:srgbClr val="7030A0"/>
                </a:solidFill>
                <a:latin typeface="+mj-lt"/>
                <a:ea typeface="+mj-ea"/>
                <a:cs typeface="B Nazanin" pitchFamily="2" charset="-78"/>
              </a:rPr>
              <a:t>نمونه نامه </a:t>
            </a:r>
            <a:r>
              <a:rPr lang="fa-IR" sz="3500" b="1" dirty="0">
                <a:solidFill>
                  <a:srgbClr val="7030A0"/>
                </a:solidFill>
                <a:latin typeface="+mj-lt"/>
                <a:ea typeface="+mj-ea"/>
                <a:cs typeface="B Nazanin" pitchFamily="2" charset="-78"/>
              </a:rPr>
              <a:t>تشکر و قدردانی</a:t>
            </a:r>
            <a:r>
              <a:rPr lang="en-US" sz="3500" dirty="0">
                <a:solidFill>
                  <a:srgbClr val="7030A0"/>
                </a:solidFill>
                <a:latin typeface="+mj-lt"/>
                <a:ea typeface="+mj-ea"/>
                <a:cs typeface="B Nazanin" pitchFamily="2" charset="-78"/>
              </a:rPr>
              <a:t/>
            </a:r>
            <a:br>
              <a:rPr lang="en-US" sz="3500" dirty="0">
                <a:solidFill>
                  <a:srgbClr val="7030A0"/>
                </a:solidFill>
                <a:latin typeface="+mj-lt"/>
                <a:ea typeface="+mj-ea"/>
                <a:cs typeface="B Nazanin" pitchFamily="2" charset="-78"/>
              </a:rPr>
            </a:br>
            <a:endParaRPr lang="en-US" sz="3500" dirty="0">
              <a:solidFill>
                <a:srgbClr val="7030A0"/>
              </a:solidFill>
              <a:latin typeface="+mj-lt"/>
              <a:ea typeface="+mj-ea"/>
              <a:cs typeface="B Nazanin" pitchFamily="2" charset="-78"/>
            </a:endParaRPr>
          </a:p>
        </p:txBody>
      </p:sp>
      <p:sp>
        <p:nvSpPr>
          <p:cNvPr id="8" name="Content Placeholder 2"/>
          <p:cNvSpPr txBox="1">
            <a:spLocks/>
          </p:cNvSpPr>
          <p:nvPr/>
        </p:nvSpPr>
        <p:spPr bwMode="auto">
          <a:xfrm>
            <a:off x="533400" y="4267200"/>
            <a:ext cx="8229600" cy="2286000"/>
          </a:xfrm>
          <a:prstGeom prst="rect">
            <a:avLst/>
          </a:prstGeom>
          <a:noFill/>
          <a:ln w="9525">
            <a:noFill/>
            <a:miter lim="800000"/>
            <a:headEnd/>
            <a:tailEnd/>
          </a:ln>
        </p:spPr>
        <p:txBody>
          <a:bodyPr/>
          <a:lstStyle/>
          <a:p>
            <a:pPr marL="273050" indent="-273050" algn="just" eaLnBrk="0" hangingPunct="0">
              <a:spcBef>
                <a:spcPct val="20000"/>
              </a:spcBef>
              <a:buClr>
                <a:srgbClr val="0BD0D9"/>
              </a:buClr>
              <a:buSzPct val="95000"/>
              <a:buFont typeface="Wingdings 2" pitchFamily="18" charset="2"/>
              <a:buNone/>
              <a:defRPr/>
            </a:pPr>
            <a:r>
              <a:rPr lang="ar-SA" sz="2600" dirty="0">
                <a:latin typeface="+mn-lt"/>
                <a:cs typeface="B Nazanin" pitchFamily="2" charset="-78"/>
              </a:rPr>
              <a:t>جناب آقای </a:t>
            </a:r>
            <a:endParaRPr lang="en-US" sz="2600" dirty="0">
              <a:latin typeface="+mn-lt"/>
              <a:cs typeface="B Nazanin" pitchFamily="2" charset="-78"/>
            </a:endParaRPr>
          </a:p>
          <a:p>
            <a:pPr algn="just">
              <a:defRPr/>
            </a:pPr>
            <a:r>
              <a:rPr lang="ar-SA" sz="2000" b="1" dirty="0">
                <a:cs typeface="B Nazanin" pitchFamily="2" charset="-78"/>
              </a:rPr>
              <a:t>با سلام  ، بدین وسیله مراتب قدر دانی و سپاس سازمان نظام پزشکی جمهوری اسلامی ایران را از حسن همکاری ، خدمات خالصانه و زحمات بی شائبه جناب عالی طی دوره چهار ساله عضویت در هیات مدیره نظام پزشکی شهرستان تهران اعلام نموده ، برای شما در تمام عرصه های زندگی آرزوی موفقیت و بهروزی می نمایم</a:t>
            </a:r>
            <a:r>
              <a:rPr lang="en-US" sz="2000" b="1" dirty="0">
                <a:cs typeface="B Nazanin" pitchFamily="2" charset="-78"/>
              </a:rPr>
              <a:t>.</a:t>
            </a:r>
            <a:endParaRPr lang="en-US" sz="2000" dirty="0">
              <a:cs typeface="B Nazanin" pitchFamily="2" charset="-78"/>
            </a:endParaRPr>
          </a:p>
          <a:p>
            <a:pPr marL="273050" indent="-273050" algn="just" eaLnBrk="0" hangingPunct="0">
              <a:spcBef>
                <a:spcPct val="20000"/>
              </a:spcBef>
              <a:buClr>
                <a:srgbClr val="0BD0D9"/>
              </a:buClr>
              <a:buSzPct val="95000"/>
              <a:buFont typeface="Wingdings 2" pitchFamily="18" charset="2"/>
              <a:buChar char=""/>
              <a:defRPr/>
            </a:pPr>
            <a:endParaRPr lang="en-US" sz="2000" dirty="0">
              <a:latin typeface="+mn-lt"/>
              <a:cs typeface="B Nazanin" pitchFamily="2" charset="-7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457200" y="1066800"/>
            <a:ext cx="8229600" cy="742950"/>
          </a:xfrm>
        </p:spPr>
        <p:txBody>
          <a:bodyPr/>
          <a:lstStyle/>
          <a:p>
            <a:pPr algn="ctr"/>
            <a:r>
              <a:rPr lang="ar-SA" sz="3200" b="1" smtClean="0">
                <a:solidFill>
                  <a:srgbClr val="7030A0"/>
                </a:solidFill>
                <a:cs typeface="B Nazanin" pitchFamily="2" charset="-78"/>
              </a:rPr>
              <a:t> نامه اداری داخلی- با ماهیت هماهنگی                  </a:t>
            </a:r>
          </a:p>
        </p:txBody>
      </p:sp>
      <p:sp>
        <p:nvSpPr>
          <p:cNvPr id="55299" name="Content Placeholder 2"/>
          <p:cNvSpPr>
            <a:spLocks noGrp="1"/>
          </p:cNvSpPr>
          <p:nvPr>
            <p:ph idx="1"/>
          </p:nvPr>
        </p:nvSpPr>
        <p:spPr>
          <a:xfrm>
            <a:off x="457200" y="1905000"/>
            <a:ext cx="8229600" cy="4648200"/>
          </a:xfrm>
        </p:spPr>
        <p:txBody>
          <a:bodyPr/>
          <a:lstStyle/>
          <a:p>
            <a:pPr algn="just">
              <a:buFont typeface="Wingdings 2" pitchFamily="18" charset="2"/>
              <a:buNone/>
            </a:pPr>
            <a:r>
              <a:rPr lang="ar-SA" b="1" smtClean="0">
                <a:cs typeface="B Nazanin" pitchFamily="2" charset="-78"/>
              </a:rPr>
              <a:t>مسوول اداره کل کارشناسی فنی                                                    </a:t>
            </a:r>
          </a:p>
          <a:p>
            <a:pPr algn="just">
              <a:buFont typeface="Wingdings 2" pitchFamily="18" charset="2"/>
              <a:buNone/>
            </a:pPr>
            <a:r>
              <a:rPr lang="ar-SA" smtClean="0">
                <a:cs typeface="B Nazanin" pitchFamily="2" charset="-78"/>
              </a:rPr>
              <a:t>  با سلام  و احترام ،به اطلاع می رساند در بررسی های به عمل آمده ، مشخص شد بازرسان آن اداره در ابلاغ مشخصات فنی تجهیزات برقی به کارخانه ها از مشخصات یکسان استفاده نمی کنند و این امر سبب تنزل کیفیت محصولات کارخانه ها شده است. لذا دستور فرمایید از این پس بازرسان آن اداره فقط مشخصات مصوب هیات کارشناسان معاونت آموزش و نظارت را که به پیوست ارسال می گردد، به کارگاههای ساخت تجهیزات ابلاغ کنند.</a:t>
            </a:r>
          </a:p>
          <a:p>
            <a:pPr algn="just">
              <a:buFont typeface="Wingdings 2" pitchFamily="18" charset="2"/>
              <a:buNone/>
            </a:pPr>
            <a:r>
              <a:rPr lang="ar-SA" smtClean="0">
                <a:cs typeface="B Nazanin" pitchFamily="2" charset="-78"/>
              </a:rPr>
              <a:t>لازم به توضیح است در صورت مشاهده تخلف ،با بازرسان متخلف بشدت برخوردخواهد شد. </a:t>
            </a:r>
            <a:endParaRPr lang="en-US" smtClean="0">
              <a:cs typeface="Majalla UI"/>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457200" y="1066800"/>
            <a:ext cx="8229600" cy="742950"/>
          </a:xfrm>
        </p:spPr>
        <p:txBody>
          <a:bodyPr/>
          <a:lstStyle/>
          <a:p>
            <a:pPr algn="ctr"/>
            <a:r>
              <a:rPr lang="ar-SA" sz="3200" b="1" smtClean="0">
                <a:solidFill>
                  <a:srgbClr val="7030A0"/>
                </a:solidFill>
                <a:cs typeface="B Nazanin" pitchFamily="2" charset="-78"/>
              </a:rPr>
              <a:t> نامه اداری داخلی- با ماهیت </a:t>
            </a:r>
            <a:r>
              <a:rPr lang="fa-IR" sz="3200" b="1" smtClean="0">
                <a:solidFill>
                  <a:srgbClr val="7030A0"/>
                </a:solidFill>
                <a:cs typeface="B Nazanin" pitchFamily="2" charset="-78"/>
              </a:rPr>
              <a:t>دستوری</a:t>
            </a:r>
            <a:endParaRPr lang="ar-SA" sz="3200" b="1" smtClean="0">
              <a:solidFill>
                <a:srgbClr val="7030A0"/>
              </a:solidFill>
              <a:cs typeface="B Nazanin" pitchFamily="2" charset="-78"/>
            </a:endParaRPr>
          </a:p>
        </p:txBody>
      </p:sp>
      <p:sp>
        <p:nvSpPr>
          <p:cNvPr id="56323" name="Content Placeholder 2"/>
          <p:cNvSpPr>
            <a:spLocks noGrp="1"/>
          </p:cNvSpPr>
          <p:nvPr>
            <p:ph idx="1"/>
          </p:nvPr>
        </p:nvSpPr>
        <p:spPr>
          <a:xfrm>
            <a:off x="457200" y="1905000"/>
            <a:ext cx="8229600" cy="4648200"/>
          </a:xfrm>
        </p:spPr>
        <p:txBody>
          <a:bodyPr/>
          <a:lstStyle/>
          <a:p>
            <a:pPr algn="just">
              <a:buFont typeface="Wingdings 2" pitchFamily="18" charset="2"/>
              <a:buNone/>
            </a:pPr>
            <a:r>
              <a:rPr lang="ar-SA" b="1" smtClean="0">
                <a:cs typeface="B Nazanin" pitchFamily="2" charset="-78"/>
              </a:rPr>
              <a:t>استاندار محترم آذربایجان شرقی </a:t>
            </a:r>
          </a:p>
          <a:p>
            <a:pPr algn="just">
              <a:buFont typeface="Wingdings 2" pitchFamily="18" charset="2"/>
              <a:buNone/>
            </a:pPr>
            <a:r>
              <a:rPr lang="ar-SA" b="1" smtClean="0">
                <a:cs typeface="B Nazanin" pitchFamily="2" charset="-78"/>
              </a:rPr>
              <a:t>      با سلام  تصویر مصوبه شماره 12366 /ت30626 ک مورخ 83/6/30  کمیسیون موضوع اصل 138 قانون اساسی مبنی بر اصلاحات و تغییرات تقسیمات کشوری در شهرستان آذر شهر و نقشه های مربوط به پیوست ارسال می گردد. </a:t>
            </a:r>
          </a:p>
          <a:p>
            <a:pPr algn="just">
              <a:buFont typeface="Wingdings 2" pitchFamily="18" charset="2"/>
              <a:buNone/>
            </a:pPr>
            <a:r>
              <a:rPr lang="ar-SA" b="1" smtClean="0">
                <a:cs typeface="B Nazanin" pitchFamily="2" charset="-78"/>
              </a:rPr>
              <a:t>     مقتضی است دستور فرمایید با توجه به قانون تعاریف و ضوابط تقسیمات کشوری و آیین نامه اجرایی آن اقدام لازم معمول دارند.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1828800"/>
            <a:ext cx="8229600" cy="2713038"/>
          </a:xfrm>
        </p:spPr>
        <p:txBody>
          <a:bodyPr/>
          <a:lstStyle/>
          <a:p>
            <a:r>
              <a:rPr lang="fa-IR" b="1" dirty="0" smtClean="0">
                <a:cs typeface="B Nazanin" pitchFamily="2" charset="-78"/>
              </a:rPr>
              <a:t>برقرای ارتباط و تبادل اطلاعات</a:t>
            </a:r>
          </a:p>
          <a:p>
            <a:r>
              <a:rPr lang="fa-IR" b="1" dirty="0" smtClean="0">
                <a:cs typeface="B Nazanin" pitchFamily="2" charset="-78"/>
              </a:rPr>
              <a:t>انعکاس فعالیتهای ادارات و موضوعات گوناگون</a:t>
            </a:r>
          </a:p>
          <a:p>
            <a:r>
              <a:rPr lang="fa-IR" b="1" dirty="0" smtClean="0">
                <a:cs typeface="B Nazanin" pitchFamily="2" charset="-78"/>
              </a:rPr>
              <a:t>شناخت اوضاع اجتماعی و فرهنگی</a:t>
            </a:r>
          </a:p>
          <a:p>
            <a:r>
              <a:rPr lang="fa-IR" b="1" dirty="0" smtClean="0">
                <a:cs typeface="B Nazanin" pitchFamily="2" charset="-78"/>
              </a:rPr>
              <a:t>استفاده از اسناد و مدارک برای قضاوت</a:t>
            </a:r>
          </a:p>
          <a:p>
            <a:r>
              <a:rPr lang="fa-IR" b="1" dirty="0" smtClean="0">
                <a:cs typeface="B Nazanin" pitchFamily="2" charset="-78"/>
              </a:rPr>
              <a:t>انتقال معلومات و تجارب حال به آینده</a:t>
            </a:r>
            <a:endParaRPr lang="en-US" b="1" dirty="0" smtClean="0">
              <a:cs typeface="B Nazanin" pitchFamily="2" charset="-78"/>
            </a:endParaRPr>
          </a:p>
        </p:txBody>
      </p:sp>
      <p:sp>
        <p:nvSpPr>
          <p:cNvPr id="4" name="Title 1"/>
          <p:cNvSpPr txBox="1">
            <a:spLocks/>
          </p:cNvSpPr>
          <p:nvPr/>
        </p:nvSpPr>
        <p:spPr bwMode="auto">
          <a:xfrm>
            <a:off x="457200" y="609600"/>
            <a:ext cx="8229600" cy="1143000"/>
          </a:xfrm>
          <a:prstGeom prst="rect">
            <a:avLst/>
          </a:prstGeom>
          <a:noFill/>
          <a:ln w="9525">
            <a:noFill/>
            <a:miter lim="800000"/>
            <a:headEnd/>
            <a:tailEnd/>
          </a:ln>
        </p:spPr>
        <p:txBody>
          <a:bodyPr lIns="0" rIns="0" bIns="0" anchor="b"/>
          <a:lstStyle/>
          <a:p>
            <a:pPr algn="ctr" eaLnBrk="0" hangingPunct="0">
              <a:defRPr/>
            </a:pPr>
            <a:r>
              <a:rPr lang="fa-IR" sz="5000" b="1" dirty="0">
                <a:solidFill>
                  <a:schemeClr val="tx2"/>
                </a:solidFill>
                <a:latin typeface="+mj-lt"/>
                <a:ea typeface="+mj-ea"/>
                <a:cs typeface="B Nazanin" pitchFamily="2" charset="-78"/>
              </a:rPr>
              <a:t>نقش نامه ها و مکاتبات اداری</a:t>
            </a:r>
            <a:endParaRPr lang="en-US" sz="5000" b="1" dirty="0">
              <a:solidFill>
                <a:schemeClr val="tx2"/>
              </a:solidFill>
              <a:latin typeface="+mj-lt"/>
              <a:ea typeface="+mj-ea"/>
              <a:cs typeface="B Nazanin" pitchFamily="2" charset="-7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457200" y="1066800"/>
            <a:ext cx="8229600" cy="742950"/>
          </a:xfrm>
        </p:spPr>
        <p:txBody>
          <a:bodyPr/>
          <a:lstStyle/>
          <a:p>
            <a:pPr algn="ctr"/>
            <a:r>
              <a:rPr lang="ar-SA" sz="3200" b="1" smtClean="0">
                <a:solidFill>
                  <a:srgbClr val="7030A0"/>
                </a:solidFill>
                <a:cs typeface="B Nazanin" pitchFamily="2" charset="-78"/>
              </a:rPr>
              <a:t> </a:t>
            </a:r>
            <a:r>
              <a:rPr lang="fa-IR" sz="3200" b="1" smtClean="0">
                <a:solidFill>
                  <a:srgbClr val="7030A0"/>
                </a:solidFill>
                <a:cs typeface="B Nazanin" pitchFamily="2" charset="-78"/>
              </a:rPr>
              <a:t>نمونه نامه استفای اداری</a:t>
            </a:r>
            <a:endParaRPr lang="ar-SA" sz="3200" b="1" smtClean="0">
              <a:solidFill>
                <a:srgbClr val="7030A0"/>
              </a:solidFill>
              <a:cs typeface="B Nazanin" pitchFamily="2" charset="-78"/>
            </a:endParaRPr>
          </a:p>
        </p:txBody>
      </p:sp>
      <p:sp>
        <p:nvSpPr>
          <p:cNvPr id="57347" name="Content Placeholder 2"/>
          <p:cNvSpPr>
            <a:spLocks noGrp="1"/>
          </p:cNvSpPr>
          <p:nvPr>
            <p:ph idx="1"/>
          </p:nvPr>
        </p:nvSpPr>
        <p:spPr>
          <a:xfrm>
            <a:off x="457200" y="1905000"/>
            <a:ext cx="8229600" cy="4648200"/>
          </a:xfrm>
        </p:spPr>
        <p:txBody>
          <a:bodyPr/>
          <a:lstStyle/>
          <a:p>
            <a:pPr algn="just">
              <a:buFont typeface="Wingdings 2" pitchFamily="18" charset="2"/>
              <a:buNone/>
            </a:pPr>
            <a:r>
              <a:rPr lang="ar-SA" b="1" smtClean="0">
                <a:cs typeface="B Nazanin" pitchFamily="2" charset="-78"/>
              </a:rPr>
              <a:t>با سلام و احترام بدینوسیله اینجانب ............. به شماره کارمندی ...... و به شماره شناسنامه ....... که از تاریخ ........... در این شرکت با سمت ....... در واحد ...... مشغول بکارمی باشم به لایل شخصی / کاری تقاضای استعفای خود را از تاریخ ............... ب</a:t>
            </a:r>
            <a:r>
              <a:rPr lang="fa-IR" b="1" smtClean="0">
                <a:cs typeface="B Nazanin" pitchFamily="2" charset="-78"/>
              </a:rPr>
              <a:t>ه </a:t>
            </a:r>
            <a:r>
              <a:rPr lang="ar-SA" b="1" smtClean="0">
                <a:cs typeface="B Nazanin" pitchFamily="2" charset="-78"/>
              </a:rPr>
              <a:t>حضور تقدیم می دارم. </a:t>
            </a:r>
          </a:p>
          <a:p>
            <a:pPr algn="just">
              <a:buFont typeface="Wingdings 2" pitchFamily="18" charset="2"/>
              <a:buNone/>
            </a:pPr>
            <a:r>
              <a:rPr lang="ar-SA" b="1" smtClean="0">
                <a:cs typeface="B Nazanin" pitchFamily="2" charset="-78"/>
              </a:rPr>
              <a:t>    خواهشمند است  ،دستور فرمایید اداره امور کارکنان درخصوص درخواست اینجانب اقدام لازم مبذول نمایند. بدیهی است اینجانب تا زمان تسویه حساب در خدمت شرکت بوده و در صورت نیاز آمادگی دارم تا آموزش نفر جدید جهت تصدی شغل مربوطه را بر عهده گیرم. پیشاپیش از حسن نظر جنابعالی کمال تشکر خویش را ابراز نموده و توفیق جنابعالی و دیگر همکاران محترم مجموعه را از خداوند منان خواستارم.</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1066800"/>
            <a:ext cx="8229600" cy="742950"/>
          </a:xfrm>
        </p:spPr>
        <p:txBody>
          <a:bodyPr/>
          <a:lstStyle/>
          <a:p>
            <a:pPr algn="ctr"/>
            <a:r>
              <a:rPr lang="ar-SA" sz="3200" b="1" smtClean="0">
                <a:solidFill>
                  <a:srgbClr val="7030A0"/>
                </a:solidFill>
                <a:cs typeface="B Nazanin" pitchFamily="2" charset="-78"/>
              </a:rPr>
              <a:t> </a:t>
            </a:r>
            <a:r>
              <a:rPr lang="fa-IR" sz="3200" b="1" smtClean="0">
                <a:solidFill>
                  <a:srgbClr val="7030A0"/>
                </a:solidFill>
                <a:cs typeface="B Nazanin" pitchFamily="2" charset="-78"/>
              </a:rPr>
              <a:t>نمونه آگهی استخدامی</a:t>
            </a:r>
            <a:endParaRPr lang="ar-SA" sz="3200" b="1" smtClean="0">
              <a:solidFill>
                <a:srgbClr val="7030A0"/>
              </a:solidFill>
              <a:cs typeface="B Nazanin" pitchFamily="2" charset="-78"/>
            </a:endParaRPr>
          </a:p>
        </p:txBody>
      </p:sp>
      <p:sp>
        <p:nvSpPr>
          <p:cNvPr id="58371" name="Content Placeholder 2"/>
          <p:cNvSpPr>
            <a:spLocks noGrp="1"/>
          </p:cNvSpPr>
          <p:nvPr>
            <p:ph idx="1"/>
          </p:nvPr>
        </p:nvSpPr>
        <p:spPr>
          <a:xfrm>
            <a:off x="457200" y="1905000"/>
            <a:ext cx="8229600" cy="4648200"/>
          </a:xfrm>
        </p:spPr>
        <p:txBody>
          <a:bodyPr/>
          <a:lstStyle/>
          <a:p>
            <a:pPr algn="just">
              <a:buFont typeface="Wingdings 2" pitchFamily="18" charset="2"/>
              <a:buNone/>
            </a:pPr>
            <a:r>
              <a:rPr lang="ar-SA" b="1" smtClean="0">
                <a:cs typeface="B Nazanin" pitchFamily="2" charset="-78"/>
              </a:rPr>
              <a:t>شرکت تولید ........ برای تکمیل کادر ........ خود در ........،  ازافراد علاقمند و فعال درزمینه ........ که مسلط به یکی اززبان های فرانسه و یا انگلیسی بوده و دارای روابط عمومی و فن بیان عالی باشند دعوت به همکاری می کند.</a:t>
            </a:r>
            <a:endParaRPr lang="fa-IR" b="1" smtClean="0">
              <a:cs typeface="B Nazanin" pitchFamily="2" charset="-78"/>
            </a:endParaRPr>
          </a:p>
          <a:p>
            <a:pPr algn="just">
              <a:buFont typeface="Wingdings 2" pitchFamily="18" charset="2"/>
              <a:buNone/>
            </a:pPr>
            <a:r>
              <a:rPr lang="ar-SA" b="1" smtClean="0">
                <a:cs typeface="B Nazanin" pitchFamily="2" charset="-78"/>
              </a:rPr>
              <a:t> واجدین شرایط درخواست و سوابق خود را ازطریق نمابر.................یا پست الکترونیک ................. ارسال  دارند</a:t>
            </a:r>
            <a:r>
              <a:rPr lang="en-US" b="1" smtClean="0">
                <a:cs typeface="B Nazanin" pitchFamily="2" charset="-78"/>
              </a:rPr>
              <a:t>.  --</a:t>
            </a:r>
            <a:endParaRPr lang="ar-SA" b="1" smtClean="0">
              <a:cs typeface="B Nazanin" pitchFamily="2" charset="-7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algn="ctr"/>
            <a:r>
              <a:rPr lang="fa-IR" sz="3500" b="1" smtClean="0">
                <a:solidFill>
                  <a:srgbClr val="7030A0"/>
                </a:solidFill>
                <a:cs typeface="B Nazanin" pitchFamily="2" charset="-78"/>
              </a:rPr>
              <a:t>نمونه نامه اداری ـ  نامه اداری خارجی</a:t>
            </a:r>
            <a:endParaRPr lang="en-US" sz="3500" b="1" smtClean="0">
              <a:solidFill>
                <a:srgbClr val="7030A0"/>
              </a:solidFill>
              <a:cs typeface="B Nazanin" pitchFamily="2" charset="-78"/>
            </a:endParaRPr>
          </a:p>
        </p:txBody>
      </p:sp>
      <p:sp>
        <p:nvSpPr>
          <p:cNvPr id="59395" name="Content Placeholder 2"/>
          <p:cNvSpPr>
            <a:spLocks noGrp="1"/>
          </p:cNvSpPr>
          <p:nvPr>
            <p:ph idx="1"/>
          </p:nvPr>
        </p:nvSpPr>
        <p:spPr/>
        <p:txBody>
          <a:bodyPr/>
          <a:lstStyle/>
          <a:p>
            <a:pPr algn="just">
              <a:buFont typeface="Wingdings 2" pitchFamily="18" charset="2"/>
              <a:buNone/>
            </a:pPr>
            <a:r>
              <a:rPr lang="fa-IR" b="1" smtClean="0">
                <a:cs typeface="B Nazanin" pitchFamily="2" charset="-78"/>
              </a:rPr>
              <a:t>مدیر محترم امور فرهنگی دانشگاه علامه طباطبایی</a:t>
            </a:r>
          </a:p>
          <a:p>
            <a:pPr algn="just">
              <a:buFont typeface="Wingdings 2" pitchFamily="18" charset="2"/>
              <a:buNone/>
            </a:pPr>
            <a:r>
              <a:rPr lang="ar-SA" b="1" smtClean="0">
                <a:cs typeface="B Nazanin" pitchFamily="2" charset="-78"/>
              </a:rPr>
              <a:t>با احترام بازگشت نامه شماره1221 مورخ 16/1/84 به آگاهی میرساند این معاونت با بازدید دانشجویان رشته های هنری مرتبط  ، از کارگاههای فیلم سازی وابسته به اداره ها ی کل فرهنگ  ارشاد اسلامی سراسر کشور موافقت می کند</a:t>
            </a:r>
            <a:r>
              <a:rPr lang="fa-IR" b="1" smtClean="0">
                <a:cs typeface="B Nazanin" pitchFamily="2" charset="-78"/>
              </a:rPr>
              <a:t>.</a:t>
            </a:r>
          </a:p>
          <a:p>
            <a:pPr algn="ctr">
              <a:buFont typeface="Wingdings 2" pitchFamily="18" charset="2"/>
              <a:buNone/>
            </a:pPr>
            <a:r>
              <a:rPr lang="fa-IR" b="1" smtClean="0">
                <a:solidFill>
                  <a:srgbClr val="7030A0"/>
                </a:solidFill>
                <a:cs typeface="B Nazanin" pitchFamily="2" charset="-78"/>
              </a:rPr>
              <a:t>دعوتنامه</a:t>
            </a:r>
          </a:p>
          <a:p>
            <a:pPr algn="just">
              <a:buFont typeface="Wingdings 2" pitchFamily="18" charset="2"/>
              <a:buNone/>
            </a:pPr>
            <a:r>
              <a:rPr lang="fa-IR" b="1" smtClean="0">
                <a:cs typeface="B Nazanin" pitchFamily="2" charset="-78"/>
              </a:rPr>
              <a:t>با سلام از جناب عالی دعوت می شود در مراسم افتتاح هفدهمین نمایشگاه بین المللی کتاب در تهران که در روز ............مورخ15/2/83 در محل همایش های نمایشگاه بین المللی تهران برگزار می گردد حضور یابید.</a:t>
            </a:r>
            <a:endParaRPr lang="en-US" b="1" smtClean="0">
              <a:cs typeface="B Nazanin" pitchFamily="2" charset="-7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381000" y="914400"/>
            <a:ext cx="8229600" cy="742950"/>
          </a:xfrm>
        </p:spPr>
        <p:txBody>
          <a:bodyPr/>
          <a:lstStyle/>
          <a:p>
            <a:pPr algn="ctr"/>
            <a:r>
              <a:rPr lang="fa-IR" sz="3500" b="1" smtClean="0">
                <a:solidFill>
                  <a:srgbClr val="7030A0"/>
                </a:solidFill>
                <a:cs typeface="B Nazanin" pitchFamily="2" charset="-78"/>
              </a:rPr>
              <a:t>انواع متنهای کوتاه رسمی :</a:t>
            </a:r>
            <a:r>
              <a:rPr lang="en-US" sz="3500" b="1" smtClean="0">
                <a:solidFill>
                  <a:srgbClr val="7030A0"/>
                </a:solidFill>
                <a:cs typeface="B Nazanin" pitchFamily="2" charset="-78"/>
              </a:rPr>
              <a:t/>
            </a:r>
            <a:br>
              <a:rPr lang="en-US" sz="3500" b="1" smtClean="0">
                <a:solidFill>
                  <a:srgbClr val="7030A0"/>
                </a:solidFill>
                <a:cs typeface="B Nazanin" pitchFamily="2" charset="-78"/>
              </a:rPr>
            </a:br>
            <a:endParaRPr lang="en-US" sz="3500" b="1" smtClean="0">
              <a:solidFill>
                <a:srgbClr val="7030A0"/>
              </a:solidFill>
              <a:cs typeface="B Nazanin" pitchFamily="2" charset="-78"/>
            </a:endParaRPr>
          </a:p>
        </p:txBody>
      </p:sp>
      <p:sp>
        <p:nvSpPr>
          <p:cNvPr id="60419" name="Content Placeholder 2"/>
          <p:cNvSpPr>
            <a:spLocks noGrp="1"/>
          </p:cNvSpPr>
          <p:nvPr>
            <p:ph idx="1"/>
          </p:nvPr>
        </p:nvSpPr>
        <p:spPr>
          <a:xfrm>
            <a:off x="304800" y="1524000"/>
            <a:ext cx="8458200" cy="4389438"/>
          </a:xfrm>
        </p:spPr>
        <p:txBody>
          <a:bodyPr/>
          <a:lstStyle/>
          <a:p>
            <a:r>
              <a:rPr lang="fa-IR" b="1" smtClean="0">
                <a:solidFill>
                  <a:srgbClr val="7030A0"/>
                </a:solidFill>
                <a:cs typeface="B Nazanin" pitchFamily="2" charset="-78"/>
              </a:rPr>
              <a:t>سپاس نامه ها:</a:t>
            </a:r>
            <a:r>
              <a:rPr lang="fa-IR" sz="2000" b="1" smtClean="0">
                <a:solidFill>
                  <a:srgbClr val="7030A0"/>
                </a:solidFill>
                <a:cs typeface="B Nazanin" pitchFamily="2" charset="-78"/>
              </a:rPr>
              <a:t> </a:t>
            </a:r>
            <a:r>
              <a:rPr lang="fa-IR" sz="2000" b="1" smtClean="0">
                <a:cs typeface="B Nazanin" pitchFamily="2" charset="-78"/>
              </a:rPr>
              <a:t>تشویق ، تجلیل ، قدردانی ، سپاس و ستایش و بزرگداشت افراد</a:t>
            </a:r>
            <a:endParaRPr lang="en-US" smtClean="0">
              <a:cs typeface="B Nazanin" pitchFamily="2" charset="-78"/>
            </a:endParaRPr>
          </a:p>
          <a:p>
            <a:r>
              <a:rPr lang="fa-IR" b="1" smtClean="0">
                <a:solidFill>
                  <a:srgbClr val="7030A0"/>
                </a:solidFill>
                <a:cs typeface="B Nazanin" pitchFamily="2" charset="-78"/>
              </a:rPr>
              <a:t>دعوت نامه ها: </a:t>
            </a:r>
            <a:r>
              <a:rPr lang="fa-IR" sz="2100" b="1" smtClean="0">
                <a:cs typeface="B Nazanin" pitchFamily="2" charset="-78"/>
              </a:rPr>
              <a:t>دعوت مخاطب برای سمینا ، جشنواره و بزرگداشت ، ضیافت ، نمایشگاه و ...</a:t>
            </a:r>
          </a:p>
          <a:p>
            <a:r>
              <a:rPr lang="fa-IR" b="1" smtClean="0">
                <a:solidFill>
                  <a:srgbClr val="7030A0"/>
                </a:solidFill>
                <a:cs typeface="B Nazanin" pitchFamily="2" charset="-78"/>
              </a:rPr>
              <a:t>تبریک نامه ها : </a:t>
            </a:r>
            <a:r>
              <a:rPr lang="fa-IR" sz="2100" b="1" smtClean="0">
                <a:cs typeface="B Nazanin" pitchFamily="2" charset="-78"/>
              </a:rPr>
              <a:t>پیامهای تبریک اعیاد و مناسبتهای ملی و مذهبی / رویدادهای مهم اجتماعی / کسب موفقیتهای ارزشمند</a:t>
            </a:r>
            <a:endParaRPr lang="fa-IR" sz="2100" b="1" smtClean="0">
              <a:solidFill>
                <a:srgbClr val="7030A0"/>
              </a:solidFill>
              <a:cs typeface="B Nazanin" pitchFamily="2" charset="-78"/>
            </a:endParaRPr>
          </a:p>
          <a:p>
            <a:r>
              <a:rPr lang="fa-IR" b="1" smtClean="0">
                <a:solidFill>
                  <a:srgbClr val="7030A0"/>
                </a:solidFill>
                <a:cs typeface="B Nazanin" pitchFamily="2" charset="-78"/>
              </a:rPr>
              <a:t>تسلیت نامه ها : </a:t>
            </a:r>
            <a:r>
              <a:rPr lang="fa-IR" sz="2100" b="1" smtClean="0">
                <a:cs typeface="B Nazanin" pitchFamily="2" charset="-78"/>
              </a:rPr>
              <a:t>3 کارکرد : بلایا و حوادث طبیعی و مصیبتهای ناشی از جنگ و درگیری/ در فقدان چهره های معروف فرهنگی ، دینی و علمی/ در مرگ نزدیکان و خویشان</a:t>
            </a:r>
          </a:p>
          <a:p>
            <a:r>
              <a:rPr lang="fa-IR" b="1" smtClean="0">
                <a:solidFill>
                  <a:srgbClr val="7030A0"/>
                </a:solidFill>
                <a:cs typeface="B Nazanin" pitchFamily="2" charset="-78"/>
              </a:rPr>
              <a:t>متنهای آمیخته : </a:t>
            </a:r>
            <a:r>
              <a:rPr lang="fa-IR" sz="2000" b="1" smtClean="0">
                <a:cs typeface="B Nazanin" pitchFamily="2" charset="-78"/>
              </a:rPr>
              <a:t>تلفیق تبریک و تسلیت/ تبریک و دعوت/ سپاس و تبریک و ...</a:t>
            </a:r>
          </a:p>
          <a:p>
            <a:endParaRPr lang="en-US" smtClean="0">
              <a:cs typeface="Majalla UI"/>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762000"/>
            <a:ext cx="8229600" cy="1143000"/>
          </a:xfrm>
        </p:spPr>
        <p:txBody>
          <a:bodyPr/>
          <a:lstStyle/>
          <a:p>
            <a:pPr algn="ctr"/>
            <a:r>
              <a:rPr lang="fa-IR" sz="2800" b="1" smtClean="0">
                <a:solidFill>
                  <a:srgbClr val="7030A0"/>
                </a:solidFill>
                <a:cs typeface="B Nazanin" pitchFamily="2" charset="-78"/>
              </a:rPr>
              <a:t>واژه های کلیدی سپاس نامه ها : </a:t>
            </a:r>
            <a:r>
              <a:rPr lang="fa-IR" sz="2800" smtClean="0">
                <a:cs typeface="B Nazanin" pitchFamily="2" charset="-78"/>
              </a:rPr>
              <a:t/>
            </a:r>
            <a:br>
              <a:rPr lang="fa-IR" sz="2800" smtClean="0">
                <a:cs typeface="B Nazanin" pitchFamily="2" charset="-78"/>
              </a:rPr>
            </a:br>
            <a:r>
              <a:rPr lang="fa-IR" sz="2800" smtClean="0">
                <a:cs typeface="B Nazanin" pitchFamily="2" charset="-78"/>
              </a:rPr>
              <a:t>مهمترین واژه هایی که در تهیه سپاس نامه ها کاربرد دارند ، عبارتند از :</a:t>
            </a:r>
            <a:br>
              <a:rPr lang="fa-IR" sz="2800" smtClean="0">
                <a:cs typeface="B Nazanin" pitchFamily="2" charset="-78"/>
              </a:rPr>
            </a:br>
            <a:endParaRPr lang="en-US" sz="2800" smtClean="0">
              <a:cs typeface="B Nazanin" pitchFamily="2" charset="-78"/>
            </a:endParaRPr>
          </a:p>
        </p:txBody>
      </p:sp>
      <p:sp>
        <p:nvSpPr>
          <p:cNvPr id="61443" name="Content Placeholder 2"/>
          <p:cNvSpPr>
            <a:spLocks noGrp="1"/>
          </p:cNvSpPr>
          <p:nvPr>
            <p:ph idx="1"/>
          </p:nvPr>
        </p:nvSpPr>
        <p:spPr>
          <a:xfrm>
            <a:off x="6400800" y="1676400"/>
            <a:ext cx="2286000" cy="4876800"/>
          </a:xfrm>
        </p:spPr>
        <p:txBody>
          <a:bodyPr/>
          <a:lstStyle/>
          <a:p>
            <a:r>
              <a:rPr lang="fa-IR" sz="1600" b="1" smtClean="0">
                <a:cs typeface="B Nazanin" pitchFamily="2" charset="-78"/>
              </a:rPr>
              <a:t>ارزش(ارزشمند ، ارزنده ، باارزش ، پرارزش)</a:t>
            </a:r>
            <a:endParaRPr lang="en-US" sz="1600" smtClean="0">
              <a:cs typeface="B Nazanin" pitchFamily="2" charset="-78"/>
            </a:endParaRPr>
          </a:p>
          <a:p>
            <a:r>
              <a:rPr lang="fa-IR" sz="1600" b="1" smtClean="0">
                <a:cs typeface="B Nazanin" pitchFamily="2" charset="-78"/>
              </a:rPr>
              <a:t>آفرین</a:t>
            </a:r>
            <a:endParaRPr lang="en-US" sz="1600" smtClean="0">
              <a:cs typeface="B Nazanin" pitchFamily="2" charset="-78"/>
            </a:endParaRPr>
          </a:p>
          <a:p>
            <a:r>
              <a:rPr lang="fa-IR" sz="1600" b="1" smtClean="0">
                <a:cs typeface="B Nazanin" pitchFamily="2" charset="-78"/>
              </a:rPr>
              <a:t>ارج</a:t>
            </a:r>
            <a:endParaRPr lang="en-US" sz="1600" smtClean="0">
              <a:cs typeface="B Nazanin" pitchFamily="2" charset="-78"/>
            </a:endParaRPr>
          </a:p>
          <a:p>
            <a:r>
              <a:rPr lang="fa-IR" sz="1600" b="1" smtClean="0">
                <a:cs typeface="B Nazanin" pitchFamily="2" charset="-78"/>
              </a:rPr>
              <a:t>آرزو</a:t>
            </a:r>
            <a:endParaRPr lang="en-US" sz="1600" smtClean="0">
              <a:cs typeface="B Nazanin" pitchFamily="2" charset="-78"/>
            </a:endParaRPr>
          </a:p>
          <a:p>
            <a:r>
              <a:rPr lang="fa-IR" sz="1600" b="1" smtClean="0">
                <a:cs typeface="B Nazanin" pitchFamily="2" charset="-78"/>
              </a:rPr>
              <a:t>اعتبار </a:t>
            </a:r>
            <a:endParaRPr lang="en-US" sz="1600" smtClean="0">
              <a:cs typeface="B Nazanin" pitchFamily="2" charset="-78"/>
            </a:endParaRPr>
          </a:p>
          <a:p>
            <a:r>
              <a:rPr lang="fa-IR" sz="1600" b="1" smtClean="0">
                <a:cs typeface="B Nazanin" pitchFamily="2" charset="-78"/>
              </a:rPr>
              <a:t>اکرام</a:t>
            </a:r>
            <a:endParaRPr lang="en-US" sz="1600" smtClean="0">
              <a:cs typeface="B Nazanin" pitchFamily="2" charset="-78"/>
            </a:endParaRPr>
          </a:p>
          <a:p>
            <a:r>
              <a:rPr lang="fa-IR" sz="1600" b="1" smtClean="0">
                <a:cs typeface="B Nazanin" pitchFamily="2" charset="-78"/>
              </a:rPr>
              <a:t>افتخار(افتخارآفرین، آفتخارآمیز)</a:t>
            </a:r>
            <a:endParaRPr lang="en-US" sz="1600" smtClean="0">
              <a:cs typeface="B Nazanin" pitchFamily="2" charset="-78"/>
            </a:endParaRPr>
          </a:p>
          <a:p>
            <a:r>
              <a:rPr lang="fa-IR" sz="1600" b="1" smtClean="0">
                <a:cs typeface="B Nazanin" pitchFamily="2" charset="-78"/>
              </a:rPr>
              <a:t>ارجمند</a:t>
            </a:r>
            <a:endParaRPr lang="en-US" sz="1600" smtClean="0">
              <a:cs typeface="B Nazanin" pitchFamily="2" charset="-78"/>
            </a:endParaRPr>
          </a:p>
          <a:p>
            <a:r>
              <a:rPr lang="fa-IR" sz="1600" b="1" smtClean="0">
                <a:cs typeface="B Nazanin" pitchFamily="2" charset="-78"/>
              </a:rPr>
              <a:t>ارادت</a:t>
            </a:r>
            <a:endParaRPr lang="en-US" sz="1600" smtClean="0">
              <a:cs typeface="B Nazanin" pitchFamily="2" charset="-78"/>
            </a:endParaRPr>
          </a:p>
          <a:p>
            <a:r>
              <a:rPr lang="fa-IR" sz="1600" b="1" smtClean="0">
                <a:cs typeface="B Nazanin" pitchFamily="2" charset="-78"/>
              </a:rPr>
              <a:t>بی دریغ</a:t>
            </a:r>
            <a:endParaRPr lang="en-US" sz="1600" smtClean="0">
              <a:cs typeface="B Nazanin" pitchFamily="2" charset="-78"/>
            </a:endParaRPr>
          </a:p>
          <a:p>
            <a:r>
              <a:rPr lang="fa-IR" sz="1600" b="1" smtClean="0">
                <a:cs typeface="B Nazanin" pitchFamily="2" charset="-78"/>
              </a:rPr>
              <a:t>بی شائبه</a:t>
            </a:r>
            <a:endParaRPr lang="en-US" sz="1600" smtClean="0">
              <a:cs typeface="B Nazanin" pitchFamily="2" charset="-78"/>
            </a:endParaRPr>
          </a:p>
          <a:p>
            <a:r>
              <a:rPr lang="fa-IR" sz="1600" b="1" smtClean="0">
                <a:cs typeface="B Nazanin" pitchFamily="2" charset="-78"/>
              </a:rPr>
              <a:t>بهروزی</a:t>
            </a:r>
            <a:endParaRPr lang="en-US" sz="1600" smtClean="0">
              <a:cs typeface="B Nazanin" pitchFamily="2" charset="-78"/>
            </a:endParaRPr>
          </a:p>
          <a:p>
            <a:r>
              <a:rPr lang="fa-IR" sz="1600" b="1" smtClean="0">
                <a:cs typeface="B Nazanin" pitchFamily="2" charset="-78"/>
              </a:rPr>
              <a:t>بالندگی</a:t>
            </a:r>
            <a:endParaRPr lang="en-US" sz="1600" smtClean="0">
              <a:cs typeface="B Nazanin" pitchFamily="2" charset="-78"/>
            </a:endParaRPr>
          </a:p>
          <a:p>
            <a:r>
              <a:rPr lang="fa-IR" sz="1600" b="1" smtClean="0">
                <a:cs typeface="B Nazanin" pitchFamily="2" charset="-78"/>
              </a:rPr>
              <a:t>بایسته</a:t>
            </a:r>
            <a:endParaRPr lang="en-US" sz="1600" smtClean="0">
              <a:cs typeface="B Nazanin" pitchFamily="2" charset="-78"/>
            </a:endParaRPr>
          </a:p>
          <a:p>
            <a:r>
              <a:rPr lang="fa-IR" sz="1600" b="1" smtClean="0">
                <a:cs typeface="B Nazanin" pitchFamily="2" charset="-78"/>
              </a:rPr>
              <a:t>برازنده</a:t>
            </a:r>
            <a:endParaRPr lang="en-US" sz="1600" smtClean="0">
              <a:cs typeface="B Nazanin" pitchFamily="2" charset="-78"/>
            </a:endParaRPr>
          </a:p>
          <a:p>
            <a:endParaRPr lang="en-US" sz="1600" smtClean="0">
              <a:cs typeface="Majalla UI"/>
            </a:endParaRPr>
          </a:p>
        </p:txBody>
      </p:sp>
      <p:sp>
        <p:nvSpPr>
          <p:cNvPr id="4" name="Content Placeholder 2"/>
          <p:cNvSpPr txBox="1">
            <a:spLocks/>
          </p:cNvSpPr>
          <p:nvPr/>
        </p:nvSpPr>
        <p:spPr bwMode="auto">
          <a:xfrm>
            <a:off x="3886200" y="1676400"/>
            <a:ext cx="22860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پاس</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پیروز</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پاینده</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پشتکار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پربار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تشویق</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تجلیل</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توفیق</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تبریک</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تشکر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تحسین (تحسین برانگیز)</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تقدیر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تلاش</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خستگی ناپذیر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درخور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درود</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دوام</a:t>
            </a:r>
            <a:endParaRPr lang="en-US" sz="1600" dirty="0">
              <a:latin typeface="+mn-lt"/>
              <a:cs typeface="B Nazanin" pitchFamily="2" charset="-78"/>
            </a:endParaRPr>
          </a:p>
        </p:txBody>
      </p:sp>
      <p:sp>
        <p:nvSpPr>
          <p:cNvPr id="5" name="Content Placeholder 2"/>
          <p:cNvSpPr txBox="1">
            <a:spLocks/>
          </p:cNvSpPr>
          <p:nvPr/>
        </p:nvSpPr>
        <p:spPr bwMode="auto">
          <a:xfrm>
            <a:off x="1676400" y="1752600"/>
            <a:ext cx="2286000" cy="44196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روزافزون</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سپاس</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ستایش</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شایسته</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سربلند</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سعی</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سرافراز</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سزاوار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ظفر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قدردان</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کوشش</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گرامیداشت</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گران قدر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گرانمایه</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گرانسنگ</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گران بها</a:t>
            </a:r>
            <a:endParaRPr lang="en-US" sz="1600" dirty="0">
              <a:latin typeface="+mn-lt"/>
              <a:cs typeface="B Nazanin" pitchFamily="2" charset="-78"/>
            </a:endParaRPr>
          </a:p>
        </p:txBody>
      </p:sp>
      <p:sp>
        <p:nvSpPr>
          <p:cNvPr id="6" name="Content Placeholder 2"/>
          <p:cNvSpPr txBox="1">
            <a:spLocks/>
          </p:cNvSpPr>
          <p:nvPr/>
        </p:nvSpPr>
        <p:spPr bwMode="auto">
          <a:xfrm>
            <a:off x="152400" y="1905000"/>
            <a:ext cx="2286000" cy="44196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گران بها</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لیاقت</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لایق</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مساعی</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موثر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موفق</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موفقیت</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مهر(پرمهر، مهرآفرین ، مهرافزای)</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نثار</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نکوداشت</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همت</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آرزومندم</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خواستارم</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مسالت دارم</a:t>
            </a:r>
            <a:endParaRPr lang="en-US" sz="1600" dirty="0">
              <a:latin typeface="+mn-lt"/>
              <a:cs typeface="B Nazanin" pitchFamily="2" charset="-78"/>
            </a:endParaRP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mn-cs"/>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a:xfrm>
            <a:off x="457200" y="762000"/>
            <a:ext cx="8229600" cy="5562600"/>
          </a:xfrm>
        </p:spPr>
        <p:txBody>
          <a:bodyPr/>
          <a:lstStyle/>
          <a:p>
            <a:pPr algn="ctr">
              <a:buFont typeface="Wingdings 2" pitchFamily="18" charset="2"/>
              <a:buNone/>
            </a:pPr>
            <a:r>
              <a:rPr lang="fa-IR" sz="2000" b="1" smtClean="0">
                <a:cs typeface="B Nazanin" pitchFamily="2" charset="-78"/>
              </a:rPr>
              <a:t>لوح سپاس</a:t>
            </a:r>
            <a:endParaRPr lang="en-US" sz="2000" smtClean="0">
              <a:cs typeface="B Nazanin" pitchFamily="2" charset="-78"/>
            </a:endParaRPr>
          </a:p>
          <a:p>
            <a:pPr algn="ctr">
              <a:buFont typeface="Wingdings 2" pitchFamily="18" charset="2"/>
              <a:buNone/>
            </a:pPr>
            <a:r>
              <a:rPr lang="fa-IR" sz="2000" b="1" smtClean="0">
                <a:cs typeface="B Nazanin" pitchFamily="2" charset="-78"/>
              </a:rPr>
              <a:t> </a:t>
            </a:r>
            <a:endParaRPr lang="en-US" sz="2000" smtClean="0">
              <a:cs typeface="B Nazanin" pitchFamily="2" charset="-78"/>
            </a:endParaRPr>
          </a:p>
          <a:p>
            <a:pPr algn="ctr">
              <a:buFont typeface="Wingdings 2" pitchFamily="18" charset="2"/>
              <a:buNone/>
            </a:pPr>
            <a:r>
              <a:rPr lang="fa-IR" sz="2000" b="1" smtClean="0">
                <a:cs typeface="B Nazanin" pitchFamily="2" charset="-78"/>
              </a:rPr>
              <a:t>مقام معظم رهبری</a:t>
            </a:r>
            <a:r>
              <a:rPr lang="en-US" sz="2000" b="1" smtClean="0">
                <a:cs typeface="B Nazanin" pitchFamily="2" charset="-78"/>
              </a:rPr>
              <a:t>:</a:t>
            </a:r>
            <a:endParaRPr lang="en-US" sz="2000" smtClean="0">
              <a:cs typeface="B Nazanin" pitchFamily="2" charset="-78"/>
            </a:endParaRPr>
          </a:p>
          <a:p>
            <a:pPr algn="ctr">
              <a:buFont typeface="Wingdings 2" pitchFamily="18" charset="2"/>
              <a:buNone/>
            </a:pPr>
            <a:r>
              <a:rPr lang="fa-IR" sz="2000" b="1" smtClean="0">
                <a:cs typeface="B Nazanin" pitchFamily="2" charset="-78"/>
              </a:rPr>
              <a:t>ماه رمضان، بهار خودسازى انسان و انس با خدا ، فرصت عروج و اعتلاى روح انسان و ماه ضيافت و رحمت الهى است</a:t>
            </a:r>
            <a:r>
              <a:rPr lang="en-US" sz="2000" b="1" smtClean="0">
                <a:cs typeface="B Nazanin" pitchFamily="2" charset="-78"/>
              </a:rPr>
              <a:t>.</a:t>
            </a:r>
            <a:endParaRPr lang="en-US" sz="2000" smtClean="0">
              <a:cs typeface="B Nazanin" pitchFamily="2" charset="-78"/>
            </a:endParaRPr>
          </a:p>
          <a:p>
            <a:pPr algn="ctr">
              <a:buFont typeface="Wingdings 2" pitchFamily="18" charset="2"/>
              <a:buNone/>
            </a:pPr>
            <a:r>
              <a:rPr lang="fa-IR" sz="2000" b="1" smtClean="0">
                <a:cs typeface="B Nazanin" pitchFamily="2" charset="-78"/>
              </a:rPr>
              <a:t>در بهار قرآن ، سر بر آستان حضرت دوست می ساییم و در جوار سفره های پربرکت افطار</a:t>
            </a:r>
            <a:endParaRPr lang="en-US" sz="2000" smtClean="0">
              <a:cs typeface="B Nazanin" pitchFamily="2" charset="-78"/>
            </a:endParaRPr>
          </a:p>
          <a:p>
            <a:pPr algn="ctr">
              <a:buFont typeface="Wingdings 2" pitchFamily="18" charset="2"/>
              <a:buNone/>
            </a:pPr>
            <a:r>
              <a:rPr lang="fa-IR" sz="2000" b="1" smtClean="0">
                <a:cs typeface="B Nazanin" pitchFamily="2" charset="-78"/>
              </a:rPr>
              <a:t>او را به کرامت دریای بیکران نعمتهایش سپاس می گوییم</a:t>
            </a:r>
            <a:r>
              <a:rPr lang="en-US" sz="2000" b="1" smtClean="0">
                <a:cs typeface="B Nazanin" pitchFamily="2" charset="-78"/>
              </a:rPr>
              <a:t>.</a:t>
            </a:r>
            <a:endParaRPr lang="fa-IR" sz="2000" b="1" smtClean="0">
              <a:cs typeface="B Nazanin" pitchFamily="2" charset="-78"/>
            </a:endParaRPr>
          </a:p>
          <a:p>
            <a:pPr algn="ctr">
              <a:buFont typeface="Wingdings 2" pitchFamily="18" charset="2"/>
              <a:buNone/>
            </a:pPr>
            <a:endParaRPr lang="en-US" sz="2000" smtClean="0">
              <a:cs typeface="B Nazanin" pitchFamily="2" charset="-78"/>
            </a:endParaRPr>
          </a:p>
          <a:p>
            <a:pPr>
              <a:buFont typeface="Wingdings 2" pitchFamily="18" charset="2"/>
              <a:buNone/>
            </a:pPr>
            <a:r>
              <a:rPr lang="fa-IR" sz="1600" b="1" smtClean="0">
                <a:cs typeface="B Titr" pitchFamily="2" charset="-78"/>
              </a:rPr>
              <a:t>همکار گرامی جناب آقای / سرکار خانم</a:t>
            </a:r>
            <a:endParaRPr lang="en-US" sz="1600" smtClean="0">
              <a:cs typeface="B Titr" pitchFamily="2" charset="-78"/>
            </a:endParaRPr>
          </a:p>
          <a:p>
            <a:pPr>
              <a:buFont typeface="Wingdings 2" pitchFamily="18" charset="2"/>
              <a:buNone/>
            </a:pPr>
            <a:r>
              <a:rPr lang="fa-IR" sz="1600" b="1" smtClean="0">
                <a:cs typeface="B Titr" pitchFamily="2" charset="-78"/>
              </a:rPr>
              <a:t>عضو محترم / مسئول محترم</a:t>
            </a:r>
            <a:endParaRPr lang="en-US" sz="1600" smtClean="0">
              <a:cs typeface="B Titr" pitchFamily="2" charset="-78"/>
            </a:endParaRPr>
          </a:p>
          <a:p>
            <a:pPr algn="ctr">
              <a:buFont typeface="Wingdings 2" pitchFamily="18" charset="2"/>
              <a:buNone/>
            </a:pPr>
            <a:r>
              <a:rPr lang="fa-IR" sz="2000" b="1" smtClean="0">
                <a:cs typeface="B Nazanin" pitchFamily="2" charset="-78"/>
              </a:rPr>
              <a:t>به آیین سپاس ، این لوح به پاس قدردانی از حضور فعالانه  ، تلاشهای بی شائبه و همکاری شایسته شمادر برگزاری  طرح بزرگ ضیافت اندیشه در دانشگاه علامه طباطبایی تقدیم حضور شما می شود</a:t>
            </a:r>
            <a:r>
              <a:rPr lang="en-US" sz="2000" b="1" smtClean="0">
                <a:cs typeface="B Nazanin" pitchFamily="2" charset="-78"/>
              </a:rPr>
              <a:t>.</a:t>
            </a:r>
            <a:endParaRPr lang="en-US" sz="2000" smtClean="0">
              <a:cs typeface="B Nazanin" pitchFamily="2" charset="-78"/>
            </a:endParaRPr>
          </a:p>
          <a:p>
            <a:pPr algn="ctr">
              <a:buFont typeface="Wingdings 2" pitchFamily="18" charset="2"/>
              <a:buNone/>
            </a:pPr>
            <a:r>
              <a:rPr lang="fa-IR" sz="2000" b="1" smtClean="0">
                <a:cs typeface="B Nazanin" pitchFamily="2" charset="-78"/>
              </a:rPr>
              <a:t>توفیق و سعادت روزافزون شما را در پیشبرد اهداف انقلاب اسلامی </a:t>
            </a:r>
          </a:p>
          <a:p>
            <a:pPr algn="ctr">
              <a:buFont typeface="Wingdings 2" pitchFamily="18" charset="2"/>
              <a:buNone/>
            </a:pPr>
            <a:r>
              <a:rPr lang="fa-IR" sz="2000" b="1" smtClean="0">
                <a:cs typeface="B Nazanin" pitchFamily="2" charset="-78"/>
              </a:rPr>
              <a:t>از پروردگار عالمیان خواهانیم.</a:t>
            </a:r>
            <a:endParaRPr lang="en-US" sz="2000" smtClean="0">
              <a:cs typeface="B Nazanin" pitchFamily="2" charset="-78"/>
            </a:endParaRPr>
          </a:p>
          <a:p>
            <a:pPr>
              <a:buFont typeface="Wingdings 2" pitchFamily="18" charset="2"/>
              <a:buNone/>
            </a:pPr>
            <a:endParaRPr lang="en-US" sz="2000" smtClean="0">
              <a:cs typeface="B Nazanin"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762000"/>
            <a:ext cx="8229600" cy="1143000"/>
          </a:xfrm>
        </p:spPr>
        <p:txBody>
          <a:bodyPr/>
          <a:lstStyle/>
          <a:p>
            <a:pPr algn="ctr"/>
            <a:r>
              <a:rPr lang="fa-IR" sz="2800" b="1" smtClean="0">
                <a:solidFill>
                  <a:srgbClr val="7030A0"/>
                </a:solidFill>
                <a:cs typeface="B Nazanin" pitchFamily="2" charset="-78"/>
              </a:rPr>
              <a:t>واژه های کلیدی تبریک نامه ها : </a:t>
            </a:r>
            <a:r>
              <a:rPr lang="fa-IR" sz="2800" smtClean="0">
                <a:cs typeface="B Nazanin" pitchFamily="2" charset="-78"/>
              </a:rPr>
              <a:t/>
            </a:r>
            <a:br>
              <a:rPr lang="fa-IR" sz="2800" smtClean="0">
                <a:cs typeface="B Nazanin" pitchFamily="2" charset="-78"/>
              </a:rPr>
            </a:br>
            <a:r>
              <a:rPr lang="fa-IR" sz="2800" smtClean="0">
                <a:cs typeface="B Nazanin" pitchFamily="2" charset="-78"/>
              </a:rPr>
              <a:t>مهمترین واژه هایی که در تهیه تبریک نامه ها کاربرد دارند ، عبارتند از :</a:t>
            </a:r>
            <a:br>
              <a:rPr lang="fa-IR" sz="2800" smtClean="0">
                <a:cs typeface="B Nazanin" pitchFamily="2" charset="-78"/>
              </a:rPr>
            </a:br>
            <a:endParaRPr lang="en-US" sz="2800" smtClean="0">
              <a:cs typeface="B Nazanin" pitchFamily="2" charset="-78"/>
            </a:endParaRPr>
          </a:p>
        </p:txBody>
      </p:sp>
      <p:sp>
        <p:nvSpPr>
          <p:cNvPr id="63491" name="Content Placeholder 2"/>
          <p:cNvSpPr>
            <a:spLocks noGrp="1"/>
          </p:cNvSpPr>
          <p:nvPr>
            <p:ph idx="1"/>
          </p:nvPr>
        </p:nvSpPr>
        <p:spPr>
          <a:xfrm>
            <a:off x="6400800" y="1676400"/>
            <a:ext cx="2286000" cy="4876800"/>
          </a:xfrm>
        </p:spPr>
        <p:txBody>
          <a:bodyPr/>
          <a:lstStyle/>
          <a:p>
            <a:r>
              <a:rPr lang="fa-IR" sz="1600" b="1" smtClean="0">
                <a:cs typeface="B Nazanin" pitchFamily="2" charset="-78"/>
              </a:rPr>
              <a:t>آفرین </a:t>
            </a:r>
            <a:endParaRPr lang="en-US" sz="1600" smtClean="0">
              <a:cs typeface="B Nazanin" pitchFamily="2" charset="-78"/>
            </a:endParaRPr>
          </a:p>
          <a:p>
            <a:r>
              <a:rPr lang="fa-IR" sz="1600" b="1" smtClean="0">
                <a:cs typeface="B Nazanin" pitchFamily="2" charset="-78"/>
              </a:rPr>
              <a:t>بهجت</a:t>
            </a:r>
            <a:endParaRPr lang="en-US" sz="1600" smtClean="0">
              <a:cs typeface="B Nazanin" pitchFamily="2" charset="-78"/>
            </a:endParaRPr>
          </a:p>
          <a:p>
            <a:r>
              <a:rPr lang="fa-IR" sz="1600" b="1" smtClean="0">
                <a:cs typeface="B Nazanin" pitchFamily="2" charset="-78"/>
              </a:rPr>
              <a:t>تبریک</a:t>
            </a:r>
            <a:endParaRPr lang="en-US" sz="1600" smtClean="0">
              <a:cs typeface="B Nazanin" pitchFamily="2" charset="-78"/>
            </a:endParaRPr>
          </a:p>
          <a:p>
            <a:r>
              <a:rPr lang="fa-IR" sz="1600" b="1" smtClean="0">
                <a:cs typeface="B Nazanin" pitchFamily="2" charset="-78"/>
              </a:rPr>
              <a:t>تهنیت</a:t>
            </a:r>
            <a:endParaRPr lang="en-US" sz="1600" smtClean="0">
              <a:cs typeface="B Nazanin" pitchFamily="2" charset="-78"/>
            </a:endParaRPr>
          </a:p>
          <a:p>
            <a:r>
              <a:rPr lang="fa-IR" sz="1600" b="1" smtClean="0">
                <a:cs typeface="B Nazanin" pitchFamily="2" charset="-78"/>
              </a:rPr>
              <a:t>خجسته</a:t>
            </a:r>
            <a:endParaRPr lang="en-US" sz="1600" smtClean="0">
              <a:cs typeface="B Nazanin" pitchFamily="2" charset="-78"/>
            </a:endParaRPr>
          </a:p>
          <a:p>
            <a:r>
              <a:rPr lang="fa-IR" sz="1600" b="1" smtClean="0">
                <a:cs typeface="B Nazanin" pitchFamily="2" charset="-78"/>
              </a:rPr>
              <a:t>مبارک</a:t>
            </a:r>
            <a:endParaRPr lang="en-US" sz="1600" smtClean="0">
              <a:cs typeface="B Nazanin" pitchFamily="2" charset="-78"/>
            </a:endParaRPr>
          </a:p>
          <a:p>
            <a:r>
              <a:rPr lang="fa-IR" sz="1600" b="1" smtClean="0">
                <a:cs typeface="B Nazanin" pitchFamily="2" charset="-78"/>
              </a:rPr>
              <a:t>شادباش</a:t>
            </a:r>
            <a:endParaRPr lang="en-US" sz="1600" smtClean="0">
              <a:cs typeface="B Nazanin" pitchFamily="2" charset="-78"/>
            </a:endParaRPr>
          </a:p>
          <a:p>
            <a:r>
              <a:rPr lang="fa-IR" sz="1600" b="1" smtClean="0">
                <a:cs typeface="B Nazanin" pitchFamily="2" charset="-78"/>
              </a:rPr>
              <a:t>شادابی</a:t>
            </a:r>
            <a:endParaRPr lang="en-US" sz="1600" smtClean="0">
              <a:cs typeface="B Nazanin" pitchFamily="2" charset="-78"/>
            </a:endParaRPr>
          </a:p>
          <a:p>
            <a:r>
              <a:rPr lang="fa-IR" sz="1600" b="1" smtClean="0">
                <a:cs typeface="B Nazanin" pitchFamily="2" charset="-78"/>
              </a:rPr>
              <a:t>شادکامی</a:t>
            </a:r>
            <a:endParaRPr lang="en-US" sz="1600" smtClean="0">
              <a:cs typeface="B Nazanin" pitchFamily="2" charset="-78"/>
            </a:endParaRPr>
          </a:p>
          <a:p>
            <a:r>
              <a:rPr lang="fa-IR" sz="1600" b="1" smtClean="0">
                <a:cs typeface="B Nazanin" pitchFamily="2" charset="-78"/>
              </a:rPr>
              <a:t>شیرین</a:t>
            </a:r>
            <a:endParaRPr lang="en-US" sz="1600" smtClean="0">
              <a:cs typeface="B Nazanin" pitchFamily="2" charset="-78"/>
            </a:endParaRPr>
          </a:p>
          <a:p>
            <a:r>
              <a:rPr lang="fa-IR" sz="1600" b="1" smtClean="0">
                <a:cs typeface="B Nazanin" pitchFamily="2" charset="-78"/>
              </a:rPr>
              <a:t>شیرین کام</a:t>
            </a:r>
            <a:endParaRPr lang="en-US" sz="1600" smtClean="0">
              <a:cs typeface="B Nazanin" pitchFamily="2" charset="-78"/>
            </a:endParaRPr>
          </a:p>
          <a:p>
            <a:r>
              <a:rPr lang="fa-IR" sz="1600" b="1" smtClean="0">
                <a:cs typeface="B Nazanin" pitchFamily="2" charset="-78"/>
              </a:rPr>
              <a:t>طراوت</a:t>
            </a:r>
            <a:endParaRPr lang="en-US" sz="1600" smtClean="0">
              <a:cs typeface="B Nazanin" pitchFamily="2" charset="-78"/>
            </a:endParaRPr>
          </a:p>
          <a:p>
            <a:r>
              <a:rPr lang="fa-IR" sz="1600" b="1" smtClean="0">
                <a:cs typeface="B Nazanin" pitchFamily="2" charset="-78"/>
              </a:rPr>
              <a:t>باطراوت</a:t>
            </a:r>
            <a:endParaRPr lang="en-US" sz="1600" smtClean="0">
              <a:cs typeface="B Nazanin" pitchFamily="2" charset="-78"/>
            </a:endParaRPr>
          </a:p>
          <a:p>
            <a:r>
              <a:rPr lang="fa-IR" sz="1600" b="1" smtClean="0">
                <a:cs typeface="B Nazanin" pitchFamily="2" charset="-78"/>
              </a:rPr>
              <a:t>عطرآگین</a:t>
            </a:r>
            <a:endParaRPr lang="en-US" sz="1600" smtClean="0">
              <a:cs typeface="B Nazanin" pitchFamily="2" charset="-78"/>
            </a:endParaRPr>
          </a:p>
          <a:p>
            <a:r>
              <a:rPr lang="fa-IR" sz="1600" b="1" smtClean="0">
                <a:cs typeface="B Nazanin" pitchFamily="2" charset="-78"/>
              </a:rPr>
              <a:t>عید</a:t>
            </a:r>
            <a:endParaRPr lang="en-US" sz="1600" smtClean="0">
              <a:cs typeface="B Nazanin" pitchFamily="2" charset="-78"/>
            </a:endParaRPr>
          </a:p>
          <a:p>
            <a:r>
              <a:rPr lang="fa-IR" sz="1600" b="1" smtClean="0">
                <a:cs typeface="B Nazanin" pitchFamily="2" charset="-78"/>
              </a:rPr>
              <a:t>فرخ</a:t>
            </a:r>
            <a:endParaRPr lang="en-US" sz="1600" smtClean="0">
              <a:cs typeface="B Nazanin" pitchFamily="2" charset="-78"/>
            </a:endParaRPr>
          </a:p>
          <a:p>
            <a:r>
              <a:rPr lang="fa-IR" sz="1600" b="1" smtClean="0">
                <a:cs typeface="B Nazanin" pitchFamily="2" charset="-78"/>
              </a:rPr>
              <a:t> کام</a:t>
            </a:r>
            <a:endParaRPr lang="en-US" sz="1600" smtClean="0">
              <a:cs typeface="B Nazanin" pitchFamily="2" charset="-78"/>
            </a:endParaRPr>
          </a:p>
          <a:p>
            <a:endParaRPr lang="en-US" sz="1600" smtClean="0">
              <a:cs typeface="Majalla UI"/>
            </a:endParaRPr>
          </a:p>
        </p:txBody>
      </p:sp>
      <p:sp>
        <p:nvSpPr>
          <p:cNvPr id="11" name="Content Placeholder 2"/>
          <p:cNvSpPr txBox="1">
            <a:spLocks/>
          </p:cNvSpPr>
          <p:nvPr/>
        </p:nvSpPr>
        <p:spPr bwMode="auto">
          <a:xfrm>
            <a:off x="5334000" y="1600200"/>
            <a:ext cx="16764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کامروا</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کامیابی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مسعود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میلاد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مبعث</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نشاط</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نعمت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نورانی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نیکبختی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نیکو</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ولادت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زادروز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همچنان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هماره </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همواره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همیشه</a:t>
            </a:r>
          </a:p>
          <a:p>
            <a:pPr marL="273050" indent="-273050" eaLnBrk="0" hangingPunct="0">
              <a:spcBef>
                <a:spcPct val="20000"/>
              </a:spcBef>
              <a:buClr>
                <a:srgbClr val="0BD0D9"/>
              </a:buClr>
              <a:buSzPct val="95000"/>
              <a:buFont typeface="Wingdings 2" pitchFamily="18" charset="2"/>
              <a:buChar char=""/>
              <a:defRPr/>
            </a:pPr>
            <a:endParaRPr lang="fa-IR" sz="1600" b="1" dirty="0">
              <a:latin typeface="+mn-lt"/>
              <a:cs typeface="B Nazanin" pitchFamily="2" charset="-78"/>
            </a:endParaRPr>
          </a:p>
        </p:txBody>
      </p:sp>
      <p:sp>
        <p:nvSpPr>
          <p:cNvPr id="12" name="Content Placeholder 2"/>
          <p:cNvSpPr txBox="1">
            <a:spLocks/>
          </p:cNvSpPr>
          <p:nvPr/>
        </p:nvSpPr>
        <p:spPr bwMode="auto">
          <a:xfrm>
            <a:off x="3810000" y="1600200"/>
            <a:ext cx="16764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همراه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همچنان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فرح</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فرخ</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فرخنده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میمنت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میمون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سعادت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با سعادت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سعید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سرشار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آرزومندم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خواستارم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خواهانم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خوب</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نیک</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خوش </a:t>
            </a: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B Nazanin" pitchFamily="2" charset="-78"/>
            </a:endParaRPr>
          </a:p>
        </p:txBody>
      </p:sp>
      <p:sp>
        <p:nvSpPr>
          <p:cNvPr id="13" name="Content Placeholder 2"/>
          <p:cNvSpPr txBox="1">
            <a:spLocks/>
          </p:cNvSpPr>
          <p:nvPr/>
        </p:nvSpPr>
        <p:spPr bwMode="auto">
          <a:xfrm>
            <a:off x="2209800" y="1600200"/>
            <a:ext cx="1752600" cy="4800600"/>
          </a:xfrm>
          <a:prstGeom prst="rect">
            <a:avLst/>
          </a:prstGeom>
          <a:noFill/>
          <a:ln w="9525">
            <a:noFill/>
            <a:miter lim="800000"/>
            <a:headEnd/>
            <a:tailEnd/>
          </a:ln>
        </p:spPr>
        <p:txBody>
          <a:bodyPr/>
          <a:lstStyle/>
          <a:p>
            <a:pPr>
              <a:buFont typeface="Arial" pitchFamily="34" charset="0"/>
              <a:buChar char="•"/>
              <a:defRPr/>
            </a:pPr>
            <a:r>
              <a:rPr lang="fa-IR" b="1" dirty="0">
                <a:latin typeface="+mn-lt"/>
                <a:cs typeface="B Nazanin" pitchFamily="2" charset="-78"/>
              </a:rPr>
              <a:t>خوشبختی</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خوش یمن</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دلپذیر</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دلنشین</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رحمت</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روزافزون</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زنده و سرزنده</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سرافراز</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سربلند</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سلامت</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باد</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برکت </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پربرکت</a:t>
            </a:r>
            <a:endParaRPr lang="en-US" b="1" dirty="0">
              <a:latin typeface="+mn-lt"/>
              <a:cs typeface="B Nazanin" pitchFamily="2" charset="-78"/>
            </a:endParaRPr>
          </a:p>
          <a:p>
            <a:pPr>
              <a:buFont typeface="Arial" pitchFamily="34" charset="0"/>
              <a:buChar char="•"/>
              <a:defRPr/>
            </a:pPr>
            <a:r>
              <a:rPr lang="fa-IR" b="1" dirty="0">
                <a:latin typeface="+mn-lt"/>
                <a:cs typeface="B Nazanin" pitchFamily="2" charset="-78"/>
              </a:rPr>
              <a:t>بابرکت</a:t>
            </a:r>
            <a:endParaRPr lang="en-US" b="1" dirty="0">
              <a:latin typeface="+mn-lt"/>
              <a:cs typeface="B Nazanin" pitchFamily="2" charset="-78"/>
            </a:endParaRPr>
          </a:p>
          <a:p>
            <a:pPr marL="273050" indent="-273050" eaLnBrk="0" hangingPunct="0">
              <a:spcBef>
                <a:spcPct val="20000"/>
              </a:spcBef>
              <a:buClr>
                <a:srgbClr val="0BD0D9"/>
              </a:buClr>
              <a:buSzPct val="95000"/>
              <a:buFont typeface="Arial" pitchFamily="34" charset="0"/>
              <a:buChar char="•"/>
              <a:defRPr/>
            </a:pPr>
            <a:endParaRPr lang="en-US" sz="1600" b="1" dirty="0">
              <a:solidFill>
                <a:srgbClr val="7030A0"/>
              </a:solidFill>
              <a:latin typeface="+mn-lt"/>
              <a:cs typeface="B Nazanin" pitchFamily="2" charset="-78"/>
            </a:endParaRPr>
          </a:p>
        </p:txBody>
      </p:sp>
      <p:sp>
        <p:nvSpPr>
          <p:cNvPr id="14" name="Content Placeholder 2"/>
          <p:cNvSpPr txBox="1">
            <a:spLocks/>
          </p:cNvSpPr>
          <p:nvPr/>
        </p:nvSpPr>
        <p:spPr bwMode="auto">
          <a:xfrm>
            <a:off x="304800" y="1676400"/>
            <a:ext cx="1752600" cy="4800600"/>
          </a:xfrm>
          <a:prstGeom prst="rect">
            <a:avLst/>
          </a:prstGeom>
          <a:noFill/>
          <a:ln w="9525">
            <a:noFill/>
            <a:miter lim="800000"/>
            <a:headEnd/>
            <a:tailEnd/>
          </a:ln>
        </p:spPr>
        <p:txBody>
          <a:bodyPr/>
          <a:lstStyle/>
          <a:p>
            <a:pPr>
              <a:buFont typeface="Arial" pitchFamily="34" charset="0"/>
              <a:buChar char="•"/>
              <a:defRPr/>
            </a:pPr>
            <a:r>
              <a:rPr lang="fa-IR" b="1" dirty="0">
                <a:latin typeface="+mn-lt"/>
                <a:cs typeface="B Nazanin" pitchFamily="2" charset="-78"/>
              </a:rPr>
              <a:t>بهروزی</a:t>
            </a:r>
          </a:p>
          <a:p>
            <a:pPr>
              <a:buFont typeface="Arial" pitchFamily="34" charset="0"/>
              <a:buChar char="•"/>
              <a:defRPr/>
            </a:pPr>
            <a:r>
              <a:rPr lang="fa-IR" b="1" dirty="0">
                <a:latin typeface="+mn-lt"/>
                <a:cs typeface="B Nazanin" pitchFamily="2" charset="-78"/>
              </a:rPr>
              <a:t>پابرجا</a:t>
            </a:r>
          </a:p>
          <a:p>
            <a:pPr>
              <a:buFont typeface="Arial" pitchFamily="34" charset="0"/>
              <a:buChar char="•"/>
              <a:defRPr/>
            </a:pPr>
            <a:r>
              <a:rPr lang="fa-IR" b="1" dirty="0">
                <a:latin typeface="+mn-lt"/>
                <a:cs typeface="B Nazanin" pitchFamily="2" charset="-78"/>
              </a:rPr>
              <a:t>پاینده</a:t>
            </a:r>
          </a:p>
          <a:p>
            <a:pPr>
              <a:buFont typeface="Arial" pitchFamily="34" charset="0"/>
              <a:buChar char="•"/>
              <a:defRPr/>
            </a:pPr>
            <a:r>
              <a:rPr lang="fa-IR" b="1" dirty="0">
                <a:latin typeface="+mn-lt"/>
                <a:cs typeface="B Nazanin" pitchFamily="2" charset="-78"/>
              </a:rPr>
              <a:t>پیروز</a:t>
            </a:r>
          </a:p>
          <a:p>
            <a:pPr>
              <a:buFont typeface="Arial" pitchFamily="34" charset="0"/>
              <a:buChar char="•"/>
              <a:defRPr/>
            </a:pPr>
            <a:r>
              <a:rPr lang="fa-IR" b="1" dirty="0">
                <a:latin typeface="+mn-lt"/>
                <a:cs typeface="B Nazanin" pitchFamily="2" charset="-78"/>
              </a:rPr>
              <a:t>حلول</a:t>
            </a:r>
          </a:p>
          <a:p>
            <a:pPr>
              <a:buFont typeface="Arial" pitchFamily="34" charset="0"/>
              <a:buChar char="•"/>
              <a:defRPr/>
            </a:pPr>
            <a:r>
              <a:rPr lang="fa-IR" b="1" dirty="0">
                <a:latin typeface="+mn-lt"/>
                <a:cs typeface="B Nazanin" pitchFamily="2" charset="-78"/>
              </a:rPr>
              <a:t>خجسته پی</a:t>
            </a:r>
          </a:p>
          <a:p>
            <a:pPr>
              <a:buFont typeface="Arial" pitchFamily="34" charset="0"/>
              <a:buChar char="•"/>
              <a:defRPr/>
            </a:pPr>
            <a:r>
              <a:rPr lang="fa-IR" b="1" dirty="0">
                <a:latin typeface="+mn-lt"/>
                <a:cs typeface="B Nazanin" pitchFamily="2" charset="-78"/>
              </a:rPr>
              <a:t>خرسند</a:t>
            </a:r>
          </a:p>
          <a:p>
            <a:pPr>
              <a:buFont typeface="Arial" pitchFamily="34" charset="0"/>
              <a:buChar char="•"/>
              <a:defRPr/>
            </a:pPr>
            <a:r>
              <a:rPr lang="fa-IR" b="1" dirty="0">
                <a:latin typeface="+mn-lt"/>
                <a:cs typeface="B Nazanin" pitchFamily="2" charset="-78"/>
              </a:rPr>
              <a:t>سرور</a:t>
            </a:r>
          </a:p>
          <a:p>
            <a:pPr>
              <a:buFont typeface="Arial" pitchFamily="34" charset="0"/>
              <a:buChar char="•"/>
              <a:defRPr/>
            </a:pPr>
            <a:r>
              <a:rPr lang="fa-IR" b="1" dirty="0">
                <a:latin typeface="+mn-lt"/>
                <a:cs typeface="B Nazanin" pitchFamily="2" charset="-78"/>
              </a:rPr>
              <a:t>شادمانی</a:t>
            </a:r>
          </a:p>
          <a:p>
            <a:pPr>
              <a:buFont typeface="Arial" pitchFamily="34" charset="0"/>
              <a:buChar char="•"/>
              <a:defRPr/>
            </a:pPr>
            <a:r>
              <a:rPr lang="fa-IR" b="1" dirty="0">
                <a:latin typeface="+mn-lt"/>
                <a:cs typeface="B Nazanin" pitchFamily="2" charset="-78"/>
              </a:rPr>
              <a:t>شادی</a:t>
            </a:r>
          </a:p>
          <a:p>
            <a:pPr>
              <a:buFont typeface="Arial" pitchFamily="34" charset="0"/>
              <a:buChar char="•"/>
              <a:defRPr/>
            </a:pPr>
            <a:r>
              <a:rPr lang="fa-IR" b="1" dirty="0">
                <a:latin typeface="+mn-lt"/>
                <a:cs typeface="B Nazanin" pitchFamily="2" charset="-78"/>
              </a:rPr>
              <a:t>همایون</a:t>
            </a:r>
          </a:p>
          <a:p>
            <a:pPr marL="273050" indent="-273050" eaLnBrk="0" hangingPunct="0">
              <a:spcBef>
                <a:spcPct val="20000"/>
              </a:spcBef>
              <a:buClr>
                <a:srgbClr val="0BD0D9"/>
              </a:buClr>
              <a:buSzPct val="95000"/>
              <a:buFont typeface="Arial" pitchFamily="34" charset="0"/>
              <a:buChar char="•"/>
              <a:defRPr/>
            </a:pPr>
            <a:endParaRPr lang="en-US" sz="1600" b="1" dirty="0">
              <a:solidFill>
                <a:srgbClr val="7030A0"/>
              </a:solidFill>
              <a:latin typeface="+mn-lt"/>
              <a:cs typeface="B Nazanin" pitchFamily="2"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457200" y="838200"/>
            <a:ext cx="8229600" cy="5638800"/>
          </a:xfrm>
        </p:spPr>
        <p:txBody>
          <a:bodyPr/>
          <a:lstStyle/>
          <a:p>
            <a:pPr algn="ctr"/>
            <a:r>
              <a:rPr lang="fa-IR" sz="2200" b="1" smtClean="0">
                <a:cs typeface="B Nazanin" pitchFamily="2" charset="-78"/>
              </a:rPr>
              <a:t>ستاره ای بدرخشید و ماه مجلس شد</a:t>
            </a:r>
            <a:endParaRPr lang="en-US" sz="2200" smtClean="0">
              <a:cs typeface="B Nazanin" pitchFamily="2" charset="-78"/>
            </a:endParaRPr>
          </a:p>
          <a:p>
            <a:pPr algn="ctr"/>
            <a:r>
              <a:rPr lang="fa-IR" sz="2200" b="1" smtClean="0">
                <a:cs typeface="B Nazanin" pitchFamily="2" charset="-78"/>
              </a:rPr>
              <a:t>خجسته زادروز مسعود آخرین جام جم هدایت ، حضرت محمدمصطفی ، مبارک و فرخنده باد.(رحمه للعالمین ، خاتم النبیین ، حجه الحق ، آخرین واسطه فیض سرمدی ، پیام آور صلح و دوستی ، عصاره نبوت ، ختم رسالت ، حضرت ختمی مرتبت ، درخشش واپسین کهکشان نبوت ، گوهر گنجینه امامت ، فخر عالم امکان ، ختم رسولان ، تکمیل کننده ادیان ، بهترین بنده خدا ، خورشید درخشان سپهر نبوت ، خورشیده تابنده آسمان نبوت،</a:t>
            </a:r>
            <a:endParaRPr lang="en-US" sz="2200" smtClean="0">
              <a:cs typeface="B Nazanin" pitchFamily="2" charset="-78"/>
            </a:endParaRPr>
          </a:p>
          <a:p>
            <a:pPr algn="ctr"/>
            <a:r>
              <a:rPr lang="fa-IR" sz="2200" b="1" smtClean="0">
                <a:cs typeface="B Nazanin" pitchFamily="2" charset="-78"/>
              </a:rPr>
              <a:t>سالروز نزول جبرئیل امین بر قلب نازنین محمد امین مبارک باد.)</a:t>
            </a:r>
          </a:p>
          <a:p>
            <a:pPr algn="ctr"/>
            <a:r>
              <a:rPr lang="fa-IR" sz="2200" smtClean="0">
                <a:cs typeface="B Nazanin" pitchFamily="2" charset="-78"/>
              </a:rPr>
              <a:t>سالروز ولادت با سعادت بانوی آب ، همسر آفتاب ، حضرت فاطمه زهرا(س) خجسته و فرخنده باد.</a:t>
            </a:r>
          </a:p>
          <a:p>
            <a:pPr algn="ctr"/>
            <a:r>
              <a:rPr lang="fa-IR" sz="2200" smtClean="0">
                <a:cs typeface="B Nazanin" pitchFamily="2" charset="-78"/>
              </a:rPr>
              <a:t>کوثر کثیر هستی ، زهرای اطهر ، قرار قلب مصطفی ، شمع دل افروز علی مرتضی ، گل خوشبوی گلستان محمد ، سرچشمه زلال فیض سرمد ، دردانه خدیجه کبری ، عزیز دل مصطفی ، شمع دل افروز علی مرتضی ، ایت مهر و ایثار ، ام ابیها ، تفسیرگر سوره کوثر ، ریحانه نبی ، گل یاس عصمت ، گل یاس نبوی ، محرم اسرار علی ، </a:t>
            </a:r>
          </a:p>
          <a:p>
            <a:pPr algn="ctr"/>
            <a:endParaRPr lang="en-US" sz="2200" smtClean="0">
              <a:cs typeface="B Nazanin" pitchFamily="2" charset="-78"/>
            </a:endParaRPr>
          </a:p>
          <a:p>
            <a:endParaRPr lang="en-US" smtClean="0">
              <a:cs typeface="Majalla UI"/>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04800" y="533400"/>
            <a:ext cx="8229600" cy="1143000"/>
          </a:xfrm>
          <a:prstGeom prst="rect">
            <a:avLst/>
          </a:prstGeom>
          <a:noFill/>
          <a:ln w="9525">
            <a:noFill/>
            <a:miter lim="800000"/>
            <a:headEnd/>
            <a:tailEnd/>
          </a:ln>
        </p:spPr>
        <p:txBody>
          <a:bodyPr lIns="0" rIns="0" bIns="0" anchor="b"/>
          <a:lstStyle/>
          <a:p>
            <a:pPr algn="ctr" eaLnBrk="0" hangingPunct="0">
              <a:defRPr/>
            </a:pPr>
            <a:r>
              <a:rPr lang="fa-IR" sz="2800" b="1" dirty="0">
                <a:solidFill>
                  <a:srgbClr val="7030A0"/>
                </a:solidFill>
                <a:latin typeface="+mj-lt"/>
                <a:ea typeface="+mj-ea"/>
                <a:cs typeface="B Nazanin" pitchFamily="2" charset="-78"/>
              </a:rPr>
              <a:t>واژه های کلیدی تسلیت نامه ها : </a:t>
            </a:r>
            <a:r>
              <a:rPr lang="fa-IR" sz="2800" dirty="0">
                <a:solidFill>
                  <a:schemeClr val="tx2"/>
                </a:solidFill>
                <a:latin typeface="+mj-lt"/>
                <a:ea typeface="+mj-ea"/>
                <a:cs typeface="B Nazanin" pitchFamily="2" charset="-78"/>
              </a:rPr>
              <a:t/>
            </a:r>
            <a:br>
              <a:rPr lang="fa-IR" sz="2800" dirty="0">
                <a:solidFill>
                  <a:schemeClr val="tx2"/>
                </a:solidFill>
                <a:latin typeface="+mj-lt"/>
                <a:ea typeface="+mj-ea"/>
                <a:cs typeface="B Nazanin" pitchFamily="2" charset="-78"/>
              </a:rPr>
            </a:br>
            <a:r>
              <a:rPr lang="fa-IR" sz="2800" dirty="0">
                <a:solidFill>
                  <a:schemeClr val="tx2"/>
                </a:solidFill>
                <a:latin typeface="+mj-lt"/>
                <a:ea typeface="+mj-ea"/>
                <a:cs typeface="B Nazanin" pitchFamily="2" charset="-78"/>
              </a:rPr>
              <a:t>مهمترین واژه هایی که در تهیه تسلیت نامه ها کاربرد دارند ، عبارتند از :</a:t>
            </a:r>
            <a:br>
              <a:rPr lang="fa-IR" sz="2800" dirty="0">
                <a:solidFill>
                  <a:schemeClr val="tx2"/>
                </a:solidFill>
                <a:latin typeface="+mj-lt"/>
                <a:ea typeface="+mj-ea"/>
                <a:cs typeface="B Nazanin" pitchFamily="2" charset="-78"/>
              </a:rPr>
            </a:br>
            <a:endParaRPr lang="en-US" sz="2800" dirty="0">
              <a:solidFill>
                <a:schemeClr val="tx2"/>
              </a:solidFill>
              <a:latin typeface="+mj-lt"/>
              <a:ea typeface="+mj-ea"/>
              <a:cs typeface="B Nazanin" pitchFamily="2" charset="-78"/>
            </a:endParaRPr>
          </a:p>
        </p:txBody>
      </p:sp>
      <p:sp>
        <p:nvSpPr>
          <p:cNvPr id="5" name="Content Placeholder 2"/>
          <p:cNvSpPr txBox="1">
            <a:spLocks/>
          </p:cNvSpPr>
          <p:nvPr/>
        </p:nvSpPr>
        <p:spPr bwMode="auto">
          <a:xfrm>
            <a:off x="7467600" y="1676400"/>
            <a:ext cx="1219200" cy="48768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ضایعه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سانحه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رویداد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واقعه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حادثه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فاجعه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خسران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مصیبت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سوگ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غم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سوگ مرگ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سالروز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سال مرگ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سال یاد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سالگشت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سالگرد</a:t>
            </a: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mn-cs"/>
            </a:endParaRPr>
          </a:p>
        </p:txBody>
      </p:sp>
      <p:sp>
        <p:nvSpPr>
          <p:cNvPr id="6" name="Content Placeholder 2"/>
          <p:cNvSpPr txBox="1">
            <a:spLocks/>
          </p:cNvSpPr>
          <p:nvPr/>
        </p:nvSpPr>
        <p:spPr bwMode="auto">
          <a:xfrm>
            <a:off x="5943600" y="1752600"/>
            <a:ext cx="1295400" cy="48006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شکیبایی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بردباری </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صبوری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سلامتی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طول عمر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التیام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اجر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تسلیت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تعزیت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مسالت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تهنیت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بقای عمر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محشور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آمرزش</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مغفرت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رحمت</a:t>
            </a:r>
          </a:p>
          <a:p>
            <a:pPr marL="273050" indent="-273050" eaLnBrk="0" hangingPunct="0">
              <a:spcBef>
                <a:spcPct val="20000"/>
              </a:spcBef>
              <a:buClr>
                <a:srgbClr val="0BD0D9"/>
              </a:buClr>
              <a:buSzPct val="95000"/>
              <a:buFont typeface="Wingdings 2" pitchFamily="18" charset="2"/>
              <a:buChar char=""/>
              <a:defRPr/>
            </a:pPr>
            <a:endParaRPr lang="fa-IR" sz="1600" b="1" dirty="0">
              <a:latin typeface="+mn-lt"/>
              <a:cs typeface="B Nazanin" pitchFamily="2" charset="-78"/>
            </a:endParaRPr>
          </a:p>
        </p:txBody>
      </p:sp>
      <p:sp>
        <p:nvSpPr>
          <p:cNvPr id="7" name="Content Placeholder 2"/>
          <p:cNvSpPr txBox="1">
            <a:spLocks/>
          </p:cNvSpPr>
          <p:nvPr/>
        </p:nvSpPr>
        <p:spPr bwMode="auto">
          <a:xfrm>
            <a:off x="4648200" y="1676400"/>
            <a:ext cx="13716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مرحم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تسلا</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تسکین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دل سوخته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ماتم زده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مصیبت دیده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داغ دیده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بازمانده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اندوه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تاسف</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تالم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آرام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دردمند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تاثر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زنده یاد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زنده نام</a:t>
            </a: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B Nazanin" pitchFamily="2" charset="-78"/>
            </a:endParaRPr>
          </a:p>
        </p:txBody>
      </p:sp>
      <p:sp>
        <p:nvSpPr>
          <p:cNvPr id="9" name="Content Placeholder 2"/>
          <p:cNvSpPr txBox="1">
            <a:spLocks/>
          </p:cNvSpPr>
          <p:nvPr/>
        </p:nvSpPr>
        <p:spPr bwMode="auto">
          <a:xfrm>
            <a:off x="3429000" y="1752600"/>
            <a:ext cx="13716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فقید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مرحوم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راحل</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شادروان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روان شاد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ناکام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ملکوتی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عاشقانه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عارفانه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عزیز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از دست رفته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درگذشته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 جبران ناپذیر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خانمان سوز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جان گداز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جان سوز</a:t>
            </a: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B Nazanin" pitchFamily="2" charset="-78"/>
            </a:endParaRPr>
          </a:p>
        </p:txBody>
      </p:sp>
      <p:sp>
        <p:nvSpPr>
          <p:cNvPr id="11" name="Content Placeholder 2"/>
          <p:cNvSpPr txBox="1">
            <a:spLocks/>
          </p:cNvSpPr>
          <p:nvPr/>
        </p:nvSpPr>
        <p:spPr bwMode="auto">
          <a:xfrm>
            <a:off x="609600" y="1676400"/>
            <a:ext cx="13716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ناگهانی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نابهنگام</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تلخ</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تلخکامی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باورنکردنی</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غیرقابل باور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غیرقابل جبران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ارتحال</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درگذشت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مرگ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فوت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وفات</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دیده بر  جهان بستن</a:t>
            </a:r>
          </a:p>
          <a:p>
            <a:pPr marL="273050" indent="-273050" eaLnBrk="0" hangingPunct="0">
              <a:spcBef>
                <a:spcPct val="20000"/>
              </a:spcBef>
              <a:buClr>
                <a:srgbClr val="0BD0D9"/>
              </a:buClr>
              <a:buSzPct val="95000"/>
              <a:buFont typeface="Wingdings 2" pitchFamily="18" charset="2"/>
              <a:buChar char=""/>
              <a:defRPr/>
            </a:pPr>
            <a:endParaRPr lang="en-US" sz="1600" dirty="0">
              <a:latin typeface="+mn-lt"/>
              <a:cs typeface="B Nazanin" pitchFamily="2" charset="-78"/>
            </a:endParaRPr>
          </a:p>
        </p:txBody>
      </p:sp>
      <p:sp>
        <p:nvSpPr>
          <p:cNvPr id="12" name="Content Placeholder 2"/>
          <p:cNvSpPr txBox="1">
            <a:spLocks/>
          </p:cNvSpPr>
          <p:nvPr/>
        </p:nvSpPr>
        <p:spPr bwMode="auto">
          <a:xfrm>
            <a:off x="2209800" y="1752600"/>
            <a:ext cx="1371600" cy="4953000"/>
          </a:xfrm>
          <a:prstGeom prst="rect">
            <a:avLst/>
          </a:prstGeom>
          <a:noFill/>
          <a:ln w="9525">
            <a:noFill/>
            <a:miter lim="800000"/>
            <a:headEnd/>
            <a:tailEnd/>
          </a:ln>
        </p:spPr>
        <p:txBody>
          <a:bodyPr/>
          <a:lstStyle/>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جگر سوز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جانکاه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روانکاه</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سوزناگ</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اسفناک</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اسف انگیز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غم انگیز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تاثر انگیز</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جان فرسا</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ناگوار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دلخراش</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خونین</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اندوهبار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تاسف بار</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هولناک</a:t>
            </a:r>
          </a:p>
          <a:p>
            <a:pPr marL="273050" indent="-273050" eaLnBrk="0" hangingPunct="0">
              <a:spcBef>
                <a:spcPct val="20000"/>
              </a:spcBef>
              <a:buClr>
                <a:srgbClr val="0BD0D9"/>
              </a:buClr>
              <a:buSzPct val="95000"/>
              <a:buFont typeface="Wingdings 2" pitchFamily="18" charset="2"/>
              <a:buChar char=""/>
              <a:defRPr/>
            </a:pPr>
            <a:r>
              <a:rPr lang="fa-IR" sz="1600" b="1" dirty="0">
                <a:latin typeface="+mn-lt"/>
                <a:cs typeface="B Nazanin" pitchFamily="2" charset="-78"/>
              </a:rPr>
              <a:t>مهیب</a:t>
            </a:r>
            <a:endParaRPr lang="en-US" sz="1600" dirty="0">
              <a:latin typeface="+mn-lt"/>
              <a:cs typeface="B Nazanin" pitchFamily="2" charset="-78"/>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381000" y="1066800"/>
            <a:ext cx="8229600" cy="4389438"/>
          </a:xfrm>
        </p:spPr>
        <p:txBody>
          <a:bodyPr/>
          <a:lstStyle/>
          <a:p>
            <a:r>
              <a:rPr lang="fa-IR" b="1" smtClean="0">
                <a:cs typeface="B Nazanin" pitchFamily="2" charset="-78"/>
              </a:rPr>
              <a:t>دیده بر  جهان بستن</a:t>
            </a:r>
            <a:endParaRPr lang="en-US" smtClean="0">
              <a:cs typeface="B Nazanin" pitchFamily="2" charset="-78"/>
            </a:endParaRPr>
          </a:p>
          <a:p>
            <a:r>
              <a:rPr lang="fa-IR" b="1" smtClean="0">
                <a:cs typeface="B Nazanin" pitchFamily="2" charset="-78"/>
              </a:rPr>
              <a:t>روی در نقاب خاک کشیدن</a:t>
            </a:r>
            <a:endParaRPr lang="en-US" smtClean="0">
              <a:cs typeface="B Nazanin" pitchFamily="2" charset="-78"/>
            </a:endParaRPr>
          </a:p>
          <a:p>
            <a:r>
              <a:rPr lang="fa-IR" b="1" smtClean="0">
                <a:cs typeface="B Nazanin" pitchFamily="2" charset="-78"/>
              </a:rPr>
              <a:t>جان به جان تسلیم کردن</a:t>
            </a:r>
            <a:endParaRPr lang="en-US" smtClean="0">
              <a:cs typeface="B Nazanin" pitchFamily="2" charset="-78"/>
            </a:endParaRPr>
          </a:p>
          <a:p>
            <a:r>
              <a:rPr lang="fa-IR" b="1" smtClean="0">
                <a:cs typeface="B Nazanin" pitchFamily="2" charset="-78"/>
              </a:rPr>
              <a:t>رجعت</a:t>
            </a:r>
            <a:endParaRPr lang="en-US" smtClean="0">
              <a:cs typeface="B Nazanin" pitchFamily="2" charset="-78"/>
            </a:endParaRPr>
          </a:p>
          <a:p>
            <a:r>
              <a:rPr lang="fa-IR" b="1" smtClean="0">
                <a:cs typeface="B Nazanin" pitchFamily="2" charset="-78"/>
              </a:rPr>
              <a:t>رحلت</a:t>
            </a:r>
            <a:endParaRPr lang="en-US" smtClean="0">
              <a:cs typeface="B Nazanin" pitchFamily="2" charset="-78"/>
            </a:endParaRPr>
          </a:p>
          <a:p>
            <a:r>
              <a:rPr lang="fa-IR" b="1" smtClean="0">
                <a:cs typeface="B Nazanin" pitchFamily="2" charset="-78"/>
              </a:rPr>
              <a:t>رحیل</a:t>
            </a:r>
            <a:endParaRPr lang="en-US" smtClean="0">
              <a:cs typeface="B Nazanin" pitchFamily="2" charset="-78"/>
            </a:endParaRPr>
          </a:p>
          <a:p>
            <a:r>
              <a:rPr lang="fa-IR" b="1" smtClean="0">
                <a:cs typeface="B Nazanin" pitchFamily="2" charset="-78"/>
              </a:rPr>
              <a:t>شهادت</a:t>
            </a:r>
            <a:endParaRPr lang="en-US" smtClean="0">
              <a:cs typeface="B Nazanin" pitchFamily="2" charset="-78"/>
            </a:endParaRPr>
          </a:p>
          <a:p>
            <a:r>
              <a:rPr lang="fa-IR" b="1" smtClean="0">
                <a:cs typeface="B Nazanin" pitchFamily="2" charset="-78"/>
              </a:rPr>
              <a:t>عروج</a:t>
            </a:r>
            <a:endParaRPr lang="en-US" smtClean="0">
              <a:cs typeface="B Nazanin" pitchFamily="2" charset="-78"/>
            </a:endParaRPr>
          </a:p>
          <a:p>
            <a:r>
              <a:rPr lang="fa-IR" b="1" smtClean="0">
                <a:cs typeface="B Nazanin" pitchFamily="2" charset="-78"/>
              </a:rPr>
              <a:t>فقدان</a:t>
            </a:r>
            <a:endParaRPr lang="en-US" smtClean="0">
              <a:cs typeface="B Nazanin" pitchFamily="2" charset="-78"/>
            </a:endParaRPr>
          </a:p>
          <a:p>
            <a:r>
              <a:rPr lang="fa-IR" b="1" smtClean="0">
                <a:cs typeface="B Nazanin" pitchFamily="2" charset="-78"/>
              </a:rPr>
              <a:t>وفات</a:t>
            </a:r>
            <a:endParaRPr lang="en-US" smtClean="0">
              <a:cs typeface="B Nazanin" pitchFamily="2" charset="-78"/>
            </a:endParaRPr>
          </a:p>
          <a:p>
            <a:r>
              <a:rPr lang="fa-IR" b="1" smtClean="0"/>
              <a:t> </a:t>
            </a:r>
            <a:endParaRPr lang="en-US" smtClean="0">
              <a:cs typeface="Majalla UI"/>
            </a:endParaRPr>
          </a:p>
          <a:p>
            <a:endParaRPr lang="en-US" smtClean="0">
              <a:cs typeface="Majalla U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eaLnBrk="1" hangingPunct="1"/>
            <a:r>
              <a:rPr lang="fa-IR" b="1" smtClean="0">
                <a:cs typeface="B Nazanin" pitchFamily="2" charset="-78"/>
              </a:rPr>
              <a:t>تعريف نامه ی اداری</a:t>
            </a:r>
          </a:p>
        </p:txBody>
      </p:sp>
      <p:sp>
        <p:nvSpPr>
          <p:cNvPr id="6147" name="Content Placeholder 2"/>
          <p:cNvSpPr>
            <a:spLocks noGrp="1"/>
          </p:cNvSpPr>
          <p:nvPr>
            <p:ph idx="1"/>
          </p:nvPr>
        </p:nvSpPr>
        <p:spPr/>
        <p:txBody>
          <a:bodyPr/>
          <a:lstStyle/>
          <a:p>
            <a:pPr algn="just" eaLnBrk="1" hangingPunct="1"/>
            <a:r>
              <a:rPr lang="fa-IR" b="1" smtClean="0">
                <a:cs typeface="B Nazanin" pitchFamily="2" charset="-78"/>
              </a:rPr>
              <a:t>نامه ی اداری، نوشته ای است که برای انجام يک کار اداری، آموزشی، اطلاع رسانی و .....تهيه و ميان اداره ها، سازمان ها، شرکت ها و افراد، مبادله می شود.</a:t>
            </a:r>
          </a:p>
          <a:p>
            <a:pPr algn="just" eaLnBrk="1" hangingPunct="1"/>
            <a:r>
              <a:rPr lang="fa-IR" b="1" smtClean="0">
                <a:cs typeface="B Nazanin" pitchFamily="2" charset="-78"/>
              </a:rPr>
              <a:t>هر نوشته ای که حاوی یک یا چند موضوع اداری بوده و به عنوان وسیله ارتباط در داخل یا خارج سازمان مورد استفاده قرار گیرد اصطلاحاً نامه اداری نامیده میشود .</a:t>
            </a:r>
          </a:p>
          <a:p>
            <a:pPr algn="just" eaLnBrk="1" hangingPunct="1"/>
            <a:r>
              <a:rPr lang="fa-IR" b="1" smtClean="0">
                <a:cs typeface="B Nazanin" pitchFamily="2" charset="-78"/>
              </a:rPr>
              <a:t>کلیه مکاتباتی که با هدف معیین و مشخص فی مابین اشخاص حقیقی و حقوقی و همچنین بین سازمانها به منظور برقراری ارتباط مبادله می گردد .</a:t>
            </a:r>
          </a:p>
          <a:p>
            <a:pPr algn="just" eaLnBrk="1" hangingPunct="1"/>
            <a:endParaRPr lang="fa-IR" b="1" smtClean="0">
              <a:cs typeface="B Nazanin"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1000" fill="hold"/>
                                        <p:tgtEl>
                                          <p:spTgt spid="614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14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14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 calcmode="lin" valueType="num">
                                      <p:cBhvr>
                                        <p:cTn id="14" dur="1000" fill="hold"/>
                                        <p:tgtEl>
                                          <p:spTgt spid="614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614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14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 calcmode="lin" valueType="num">
                                      <p:cBhvr>
                                        <p:cTn id="21" dur="1000" fill="hold"/>
                                        <p:tgtEl>
                                          <p:spTgt spid="6147">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614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2"/>
          <p:cNvSpPr>
            <a:spLocks noGrp="1"/>
          </p:cNvSpPr>
          <p:nvPr>
            <p:ph idx="1"/>
          </p:nvPr>
        </p:nvSpPr>
        <p:spPr>
          <a:xfrm>
            <a:off x="457200" y="838200"/>
            <a:ext cx="8229600" cy="5486400"/>
          </a:xfrm>
        </p:spPr>
        <p:txBody>
          <a:bodyPr/>
          <a:lstStyle/>
          <a:p>
            <a:pPr algn="ctr">
              <a:buFont typeface="Wingdings 2" pitchFamily="18" charset="2"/>
              <a:buNone/>
            </a:pPr>
            <a:r>
              <a:rPr lang="fa-IR" b="1" smtClean="0">
                <a:cs typeface="B Nazanin" pitchFamily="2" charset="-78"/>
              </a:rPr>
              <a:t>السلام علیک یا روح ا....</a:t>
            </a:r>
            <a:endParaRPr lang="en-US" smtClean="0">
              <a:cs typeface="B Nazanin" pitchFamily="2" charset="-78"/>
            </a:endParaRPr>
          </a:p>
          <a:p>
            <a:pPr algn="ctr">
              <a:buFont typeface="Wingdings 2" pitchFamily="18" charset="2"/>
              <a:buNone/>
            </a:pPr>
            <a:r>
              <a:rPr lang="fa-IR" b="1" smtClean="0">
                <a:cs typeface="B Nazanin" pitchFamily="2" charset="-78"/>
              </a:rPr>
              <a:t>بیست و ششمین سالگرد ارتحال ملکوتی بنیانگذار جمهوری اسلامی ، حضرت امام خمینی(ره) را به همه رهروان و پیروان آن رهبر فرزانه تسلیت می گوییم و از درگاه خداوند تبارک و تعالی می خواهیم همه ما را در جمع ادامه دهندگان راه آن فقید سعید قرار دهد.</a:t>
            </a:r>
            <a:endParaRPr lang="en-US" smtClean="0">
              <a:cs typeface="B Nazanin" pitchFamily="2" charset="-78"/>
            </a:endParaRPr>
          </a:p>
          <a:p>
            <a:pPr algn="ctr">
              <a:buFont typeface="Wingdings 2" pitchFamily="18" charset="2"/>
              <a:buNone/>
            </a:pPr>
            <a:r>
              <a:rPr lang="fa-IR" b="1" smtClean="0">
                <a:cs typeface="B Nazanin" pitchFamily="2" charset="-78"/>
              </a:rPr>
              <a:t>ضمن گرامی داشت یاد و خاطره آن رهبر فقید ، از مردم شریف دعوت</a:t>
            </a:r>
          </a:p>
          <a:p>
            <a:pPr algn="ctr">
              <a:buFont typeface="Wingdings 2" pitchFamily="18" charset="2"/>
              <a:buNone/>
            </a:pPr>
            <a:r>
              <a:rPr lang="fa-IR" b="1" smtClean="0">
                <a:cs typeface="B Nazanin" pitchFamily="2" charset="-78"/>
              </a:rPr>
              <a:t> می کنیم در مراسم بزرگداشت شانزدهمین سال ارتحال ملکوتی امام راحلشان شرکت فرمایند.</a:t>
            </a:r>
          </a:p>
          <a:p>
            <a:pPr algn="ctr">
              <a:buFont typeface="Wingdings 2" pitchFamily="18" charset="2"/>
              <a:buNone/>
            </a:pPr>
            <a:endParaRPr lang="fa-IR" b="1" smtClean="0">
              <a:cs typeface="B Nazanin" pitchFamily="2" charset="-78"/>
            </a:endParaRPr>
          </a:p>
          <a:p>
            <a:pPr>
              <a:buFont typeface="Wingdings 2" pitchFamily="18" charset="2"/>
              <a:buNone/>
            </a:pPr>
            <a:r>
              <a:rPr lang="fa-IR" b="1" smtClean="0">
                <a:cs typeface="B Nazanin" pitchFamily="2" charset="-78"/>
              </a:rPr>
              <a:t>نصراله مردانی ، شاعر حماسه های عاشورایی ، از ستیغ سخن گذشت و به ملکوت اعلی پیوست. همو که حریم جانش بهاریه غزل بود و گلبرگهای شعر ، اقلیم اندیشه اش را گلستان ساخته بود.</a:t>
            </a:r>
            <a:endParaRPr lang="en-US" smtClean="0">
              <a:cs typeface="B Nazanin" pitchFamily="2" charset="-78"/>
            </a:endParaRPr>
          </a:p>
          <a:p>
            <a:pPr>
              <a:buFont typeface="Wingdings 2" pitchFamily="18" charset="2"/>
              <a:buNone/>
            </a:pPr>
            <a:r>
              <a:rPr lang="fa-IR" b="1" smtClean="0"/>
              <a:t> </a:t>
            </a:r>
            <a:endParaRPr lang="en-US" smtClean="0">
              <a:cs typeface="Majalla UI"/>
            </a:endParaRPr>
          </a:p>
          <a:p>
            <a:pPr algn="ctr">
              <a:buFont typeface="Wingdings 2" pitchFamily="18" charset="2"/>
              <a:buNone/>
            </a:pPr>
            <a:endParaRPr lang="en-US" smtClean="0">
              <a:cs typeface="B Nazanin" pitchFamily="2" charset="-78"/>
            </a:endParaRPr>
          </a:p>
          <a:p>
            <a:endParaRPr lang="en-US" smtClean="0">
              <a:cs typeface="Majalla UI"/>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533400" y="762000"/>
            <a:ext cx="8229600" cy="5486400"/>
          </a:xfrm>
        </p:spPr>
        <p:txBody>
          <a:bodyPr/>
          <a:lstStyle/>
          <a:p>
            <a:pPr algn="just"/>
            <a:r>
              <a:rPr lang="fa-IR" sz="2300" b="1" smtClean="0">
                <a:solidFill>
                  <a:srgbClr val="7030A0"/>
                </a:solidFill>
                <a:cs typeface="B Titr" pitchFamily="2" charset="-78"/>
              </a:rPr>
              <a:t>حوادث طبیعی</a:t>
            </a:r>
            <a:endParaRPr lang="en-US" sz="2300" b="1" smtClean="0">
              <a:solidFill>
                <a:srgbClr val="7030A0"/>
              </a:solidFill>
              <a:cs typeface="B Titr" pitchFamily="2" charset="-78"/>
            </a:endParaRPr>
          </a:p>
          <a:p>
            <a:pPr algn="just"/>
            <a:r>
              <a:rPr lang="fa-IR" sz="2300" b="1" smtClean="0">
                <a:cs typeface="B Nazanin" pitchFamily="2" charset="-78"/>
              </a:rPr>
              <a:t>جاری شدن سیل در منطقه سیستان ، شماری از هموطنان عزیزمان را در غم فراق عزیزان و رنج از دست دادن خانه و کاشانه ماتم زده کرده است. وقوع این حادثه اندوهبار را به اهالی محترم سیستان و به ویژه بازماندگان فاجعه جاری شدن سیل ، تسلیت می گوییم و از خداوند سبحان برای همه درگذشتگان طلب آمرزش و برای بازماندگان ....</a:t>
            </a:r>
            <a:endParaRPr lang="en-US" sz="2300" smtClean="0">
              <a:cs typeface="B Nazanin" pitchFamily="2" charset="-78"/>
            </a:endParaRPr>
          </a:p>
          <a:p>
            <a:pPr algn="just"/>
            <a:r>
              <a:rPr lang="fa-IR" sz="2300" b="1" smtClean="0">
                <a:cs typeface="B Titr" pitchFamily="2" charset="-78"/>
              </a:rPr>
              <a:t>یادبودها</a:t>
            </a:r>
            <a:endParaRPr lang="en-US" sz="2300" smtClean="0">
              <a:cs typeface="B Titr" pitchFamily="2" charset="-78"/>
            </a:endParaRPr>
          </a:p>
          <a:p>
            <a:pPr algn="just"/>
            <a:r>
              <a:rPr lang="fa-IR" sz="2300" b="1" smtClean="0">
                <a:cs typeface="B Nazanin" pitchFamily="2" charset="-78"/>
              </a:rPr>
              <a:t>به مناسبت درگذشت استاد دکتر کاتوزیان ، مجلس یابودی با حضور ارادتمندان آن شادروان فقید برگزار می شود. از علاقمندان و مریدان آن فرهیخته زنده یاد دعوت می شود با حضور در این مجلس ، ضمن ابراز مراتب قدردانی خود ...</a:t>
            </a:r>
          </a:p>
          <a:p>
            <a:pPr algn="just"/>
            <a:r>
              <a:rPr lang="fa-IR" sz="2300" smtClean="0">
                <a:cs typeface="B Nazanin" pitchFamily="2" charset="-78"/>
              </a:rPr>
              <a:t>آخرین برگ از دفتر زندگی اندیشمند وارسته و دانشمند برجسته استاد .................. ، ورق خورد و وجود شریفش از دریچه عروج به پیشگاه معشوق مشرف شد. غم از دست دادن این گوهر پنهان در خاک ، سخت جانسوز و غمناک ؛ و اکنون ماییم و حسرت دیدار تا قیامت به انتظار. نامش ماندگار و یادش گرامی باد.</a:t>
            </a:r>
          </a:p>
          <a:p>
            <a:pPr algn="just"/>
            <a:endParaRPr lang="en-US" sz="2300" smtClean="0">
              <a:cs typeface="B Nazanin" pitchFamily="2" charset="-78"/>
            </a:endParaRPr>
          </a:p>
          <a:p>
            <a:endParaRPr lang="en-US" smtClean="0">
              <a:cs typeface="Majalla UI"/>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704850"/>
            <a:ext cx="8229600" cy="742950"/>
          </a:xfrm>
        </p:spPr>
        <p:txBody>
          <a:bodyPr/>
          <a:lstStyle/>
          <a:p>
            <a:pPr algn="ctr"/>
            <a:r>
              <a:rPr lang="fa-IR" sz="3500" b="1" smtClean="0">
                <a:cs typeface="B Nazanin" pitchFamily="2" charset="-78"/>
              </a:rPr>
              <a:t>دعوت نامه </a:t>
            </a:r>
            <a:endParaRPr lang="en-US" sz="3500" b="1" smtClean="0">
              <a:cs typeface="B Nazanin" pitchFamily="2" charset="-78"/>
            </a:endParaRPr>
          </a:p>
        </p:txBody>
      </p:sp>
      <p:sp>
        <p:nvSpPr>
          <p:cNvPr id="69635" name="Content Placeholder 2"/>
          <p:cNvSpPr>
            <a:spLocks noGrp="1"/>
          </p:cNvSpPr>
          <p:nvPr>
            <p:ph idx="1"/>
          </p:nvPr>
        </p:nvSpPr>
        <p:spPr/>
        <p:txBody>
          <a:bodyPr/>
          <a:lstStyle/>
          <a:p>
            <a:r>
              <a:rPr lang="fa-IR" sz="2100" b="1" smtClean="0">
                <a:cs typeface="B Nazanin" pitchFamily="2" charset="-78"/>
              </a:rPr>
              <a:t>مهمترین اجزای یک دعوت نامه :</a:t>
            </a:r>
          </a:p>
          <a:p>
            <a:r>
              <a:rPr lang="fa-IR" sz="2100" b="1" smtClean="0">
                <a:cs typeface="B Nazanin" pitchFamily="2" charset="-78"/>
              </a:rPr>
              <a:t> معمولا از دو بخش توصیف و نتیجه گیری تشکیل می شود. در بخش توصیف ، عنوان و منظور از دعوت بیان می شود و در بخش نتیجه گیری دعوت رسمی صورت می پذیرد.</a:t>
            </a:r>
            <a:endParaRPr lang="en-US" sz="2100" smtClean="0">
              <a:cs typeface="B Nazanin" pitchFamily="2" charset="-78"/>
            </a:endParaRPr>
          </a:p>
          <a:p>
            <a:r>
              <a:rPr lang="fa-IR" sz="2100" b="1" u="sng" smtClean="0">
                <a:cs typeface="B Nazanin" pitchFamily="2" charset="-78"/>
              </a:rPr>
              <a:t>فرهیخته گرامی ، اندیشمند فرزانه ، سرور گرامی ، استاد بزرگوار ، دانشجوی ارجمند</a:t>
            </a:r>
            <a:endParaRPr lang="en-US" sz="2100" b="1" u="sng" smtClean="0">
              <a:cs typeface="B Nazanin" pitchFamily="2" charset="-78"/>
            </a:endParaRPr>
          </a:p>
          <a:p>
            <a:r>
              <a:rPr lang="fa-IR" sz="2100" b="1" smtClean="0">
                <a:solidFill>
                  <a:srgbClr val="7030A0"/>
                </a:solidFill>
                <a:cs typeface="B Titr" pitchFamily="2" charset="-78"/>
              </a:rPr>
              <a:t>مهمترین عبارتهایی که در یک دعوت نامه به کار میرود :</a:t>
            </a:r>
            <a:endParaRPr lang="en-US" sz="2100" smtClean="0">
              <a:solidFill>
                <a:srgbClr val="7030A0"/>
              </a:solidFill>
              <a:cs typeface="B Titr" pitchFamily="2" charset="-78"/>
            </a:endParaRPr>
          </a:p>
          <a:p>
            <a:r>
              <a:rPr lang="fa-IR" sz="2100" b="1" smtClean="0">
                <a:cs typeface="B Nazanin" pitchFamily="2" charset="-78"/>
              </a:rPr>
              <a:t>از جناب عالی / سرکار عالی دعوت می شود در این مراسم شرکت فرمایید.</a:t>
            </a:r>
            <a:endParaRPr lang="en-US" sz="2100" smtClean="0">
              <a:cs typeface="B Nazanin" pitchFamily="2" charset="-78"/>
            </a:endParaRPr>
          </a:p>
          <a:p>
            <a:r>
              <a:rPr lang="fa-IR" sz="2100" b="1" smtClean="0">
                <a:cs typeface="B Nazanin" pitchFamily="2" charset="-78"/>
              </a:rPr>
              <a:t>حضور شما را در این مراسم گرم و صمیمی ، گرامی می داریم.</a:t>
            </a:r>
            <a:endParaRPr lang="en-US" sz="2100" smtClean="0">
              <a:cs typeface="B Nazanin" pitchFamily="2" charset="-78"/>
            </a:endParaRPr>
          </a:p>
          <a:p>
            <a:r>
              <a:rPr lang="fa-IR" sz="2100" b="1" smtClean="0">
                <a:cs typeface="B Nazanin" pitchFamily="2" charset="-78"/>
              </a:rPr>
              <a:t>حضور ارزشمند شما در این مراسم ماییه بسی امتنان و خرسندی خواهد بود.</a:t>
            </a:r>
            <a:endParaRPr lang="en-US" sz="2100" smtClean="0">
              <a:cs typeface="B Nazanin" pitchFamily="2" charset="-78"/>
            </a:endParaRPr>
          </a:p>
          <a:p>
            <a:r>
              <a:rPr lang="fa-IR" sz="2100" b="1" smtClean="0">
                <a:cs typeface="B Nazanin" pitchFamily="2" charset="-78"/>
              </a:rPr>
              <a:t>با حضور خود در این  جشنواره ، ما را مفتخر و شادمان سازید.</a:t>
            </a:r>
            <a:endParaRPr lang="en-US" sz="2100" smtClean="0">
              <a:cs typeface="B Nazanin" pitchFamily="2" charset="-78"/>
            </a:endParaRPr>
          </a:p>
          <a:p>
            <a:r>
              <a:rPr lang="fa-IR" sz="2100" b="1" smtClean="0">
                <a:cs typeface="B Nazanin" pitchFamily="2" charset="-78"/>
              </a:rPr>
              <a:t>افتخار داریم در این مراسم ،پذیرای حضور و مقدم شما باشیم.</a:t>
            </a:r>
            <a:endParaRPr lang="en-US" sz="2100" smtClean="0">
              <a:cs typeface="B Nazanin" pitchFamily="2" charset="-78"/>
            </a:endParaRPr>
          </a:p>
          <a:p>
            <a:r>
              <a:rPr lang="fa-IR" sz="2100" b="1" smtClean="0">
                <a:cs typeface="B Nazanin" pitchFamily="2" charset="-78"/>
              </a:rPr>
              <a:t>از شما دعوت می شود از این نمایشگاه دیدن فرمایید.</a:t>
            </a:r>
            <a:endParaRPr lang="en-US" sz="2100" smtClean="0">
              <a:cs typeface="B Nazanin" pitchFamily="2" charset="-78"/>
            </a:endParaRPr>
          </a:p>
          <a:p>
            <a:endParaRPr lang="en-US" smtClean="0">
              <a:cs typeface="Majalla UI"/>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a:xfrm>
            <a:off x="457200" y="838200"/>
            <a:ext cx="8229600" cy="5486400"/>
          </a:xfrm>
        </p:spPr>
        <p:txBody>
          <a:bodyPr/>
          <a:lstStyle/>
          <a:p>
            <a:pPr algn="just"/>
            <a:r>
              <a:rPr lang="fa-IR" sz="2000" b="1" smtClean="0">
                <a:cs typeface="B Nazanin" pitchFamily="2" charset="-78"/>
              </a:rPr>
              <a:t>با سلام و احترام ، حضور ارزشمند سرکار عالی و همراهان را در همایش هنر مفهومی گرامی می داریم.</a:t>
            </a:r>
            <a:endParaRPr lang="en-US" sz="2000" smtClean="0">
              <a:cs typeface="B Nazanin" pitchFamily="2" charset="-78"/>
            </a:endParaRPr>
          </a:p>
          <a:p>
            <a:pPr algn="just"/>
            <a:r>
              <a:rPr lang="fa-IR" sz="2000" b="1" smtClean="0">
                <a:cs typeface="B Nazanin" pitchFamily="2" charset="-78"/>
              </a:rPr>
              <a:t> با سلام و احترام ، از جناب عالی دعوت می شود در همایش ..................... که با هدف               برگزار می شود ، شرکت فرمایید.</a:t>
            </a:r>
            <a:endParaRPr lang="en-US" sz="2000" smtClean="0">
              <a:cs typeface="B Nazanin" pitchFamily="2" charset="-78"/>
            </a:endParaRPr>
          </a:p>
          <a:p>
            <a:pPr algn="just">
              <a:buFont typeface="Wingdings 2" pitchFamily="18" charset="2"/>
              <a:buNone/>
            </a:pPr>
            <a:r>
              <a:rPr lang="fa-IR" sz="2000" b="1" smtClean="0">
                <a:cs typeface="B Nazanin" pitchFamily="2" charset="-78"/>
              </a:rPr>
              <a:t> پژوهشگر ارجمند</a:t>
            </a:r>
            <a:endParaRPr lang="en-US" sz="2000" smtClean="0">
              <a:cs typeface="B Nazanin" pitchFamily="2" charset="-78"/>
            </a:endParaRPr>
          </a:p>
          <a:p>
            <a:pPr algn="just">
              <a:buFont typeface="Wingdings 2" pitchFamily="18" charset="2"/>
              <a:buNone/>
            </a:pPr>
            <a:r>
              <a:rPr lang="fa-IR" sz="2000" b="1" smtClean="0">
                <a:cs typeface="B Nazanin" pitchFamily="2" charset="-78"/>
              </a:rPr>
              <a:t>دومین همایش فناوری اطلاعات و نقش آن در توسعه همزمان با هفته پژوهش در تالار فردوسی دانشگاه تهران برگزار خواهد شد. مقدم شما را در این همایش گرامی می داریم.</a:t>
            </a:r>
          </a:p>
          <a:p>
            <a:pPr algn="just">
              <a:buFont typeface="Wingdings 2" pitchFamily="18" charset="2"/>
              <a:buNone/>
            </a:pPr>
            <a:endParaRPr lang="en-US" sz="2000" smtClean="0">
              <a:cs typeface="B Nazanin" pitchFamily="2" charset="-78"/>
            </a:endParaRPr>
          </a:p>
          <a:p>
            <a:pPr algn="just"/>
            <a:r>
              <a:rPr lang="fa-IR" sz="2000" b="1" smtClean="0">
                <a:cs typeface="B Nazanin" pitchFamily="2" charset="-78"/>
              </a:rPr>
              <a:t>با کمال امتنان از جناب عالی دعوت می شود در همایش ملی ............ که با حضور اندیشمندان داخلی و خارجی در شهرستان ..... برگزار می شود شرکت فرمایید.</a:t>
            </a:r>
            <a:endParaRPr lang="en-US" sz="2000" smtClean="0">
              <a:cs typeface="B Nazanin" pitchFamily="2" charset="-78"/>
            </a:endParaRPr>
          </a:p>
          <a:p>
            <a:pPr algn="just">
              <a:buFont typeface="Wingdings 2" pitchFamily="18" charset="2"/>
              <a:buNone/>
            </a:pPr>
            <a:r>
              <a:rPr lang="fa-IR" sz="2000" b="1" smtClean="0">
                <a:cs typeface="B Nazanin" pitchFamily="2" charset="-78"/>
              </a:rPr>
              <a:t> همایش .............. با حضور مسووالان و دست اندرکاران این عرصه برگزار می شود. مفتخر خواهیم بود با تشریف فرمایی خود زینت بخش این محفل علمی باشید و از نظریات ارزنده بهره مندمان فرمایید.</a:t>
            </a:r>
          </a:p>
          <a:p>
            <a:pPr algn="just"/>
            <a:r>
              <a:rPr lang="fa-IR" sz="2000" smtClean="0">
                <a:cs typeface="B Nazanin" pitchFamily="2" charset="-78"/>
              </a:rPr>
              <a:t>سرور گرامی </a:t>
            </a:r>
          </a:p>
          <a:p>
            <a:pPr algn="just"/>
            <a:r>
              <a:rPr lang="fa-IR" sz="2000" smtClean="0">
                <a:cs typeface="B Nazanin" pitchFamily="2" charset="-78"/>
              </a:rPr>
              <a:t>از جناب عالی دعوت می شود  از غرفه انجمن علمی دانشجویی در هفتمین جشنواره ملی حرکت که در محل دائمی نمایشگاههای دانشگاه شیراز برگزار می شود شرکت فرمایید.</a:t>
            </a:r>
          </a:p>
          <a:p>
            <a:pPr algn="just"/>
            <a:endParaRPr lang="en-US" sz="2000" smtClean="0">
              <a:cs typeface="B Nazanin" pitchFamily="2" charset="-78"/>
            </a:endParaRPr>
          </a:p>
          <a:p>
            <a:endParaRPr lang="en-US" smtClean="0">
              <a:cs typeface="Majalla UI"/>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algn="ctr"/>
            <a:r>
              <a:rPr lang="fa-IR" sz="3500" b="1" smtClean="0">
                <a:solidFill>
                  <a:srgbClr val="7030A0"/>
                </a:solidFill>
                <a:cs typeface="B Nazanin" pitchFamily="2" charset="-78"/>
              </a:rPr>
              <a:t>متنهای آمیخته</a:t>
            </a:r>
            <a:endParaRPr lang="en-US" sz="3500" b="1" smtClean="0">
              <a:solidFill>
                <a:srgbClr val="7030A0"/>
              </a:solidFill>
              <a:cs typeface="B Nazanin" pitchFamily="2" charset="-78"/>
            </a:endParaRPr>
          </a:p>
        </p:txBody>
      </p:sp>
      <p:sp>
        <p:nvSpPr>
          <p:cNvPr id="71683" name="Content Placeholder 2"/>
          <p:cNvSpPr>
            <a:spLocks noGrp="1"/>
          </p:cNvSpPr>
          <p:nvPr>
            <p:ph idx="1"/>
          </p:nvPr>
        </p:nvSpPr>
        <p:spPr/>
        <p:txBody>
          <a:bodyPr/>
          <a:lstStyle/>
          <a:p>
            <a:pPr algn="just"/>
            <a:r>
              <a:rPr lang="fa-IR" b="1" smtClean="0">
                <a:cs typeface="B Nazanin" pitchFamily="2" charset="-78"/>
              </a:rPr>
              <a:t>گاهی لازم است دو یا چند پیام با یکدیگر تلفیق شوند و از درامیختن  آنها پیام جدیدی ساخته شود ، هر چند ممکن است پیامها کاملا متضاد یا نامتجانس با هم درآمیزند.</a:t>
            </a:r>
            <a:endParaRPr lang="en-US" b="1" smtClean="0">
              <a:cs typeface="B Nazanin" pitchFamily="2" charset="-78"/>
            </a:endParaRPr>
          </a:p>
          <a:p>
            <a:pPr algn="just"/>
            <a:r>
              <a:rPr lang="fa-IR" b="1" smtClean="0">
                <a:cs typeface="B Nazanin" pitchFamily="2" charset="-78"/>
              </a:rPr>
              <a:t>نویسنده ماهر با تجربه و ذوق و هنر خود استخراجی ویژگی های مشترک دو یا چند رویداد و مناسبت طوری به هم پیوند می زند که گویی حاصل یک اندیشه و یک هدف است حتی اگردر تضاد باشند ، دارای انتقال پیام مشترکی هستند.</a:t>
            </a:r>
            <a:endParaRPr lang="en-US" b="1" smtClean="0">
              <a:cs typeface="B Nazanin" pitchFamily="2" charset="-78"/>
            </a:endParaRPr>
          </a:p>
          <a:p>
            <a:pPr algn="just"/>
            <a:r>
              <a:rPr lang="fa-IR" b="1" smtClean="0">
                <a:cs typeface="B Nazanin" pitchFamily="2" charset="-78"/>
              </a:rPr>
              <a:t>پیام غم و سوگواری و دیگری پیام شادمانی</a:t>
            </a:r>
            <a:endParaRPr lang="en-US" b="1" smtClean="0">
              <a:cs typeface="B Nazanin" pitchFamily="2" charset="-78"/>
            </a:endParaRPr>
          </a:p>
          <a:p>
            <a:pPr algn="just"/>
            <a:r>
              <a:rPr lang="fa-IR" b="1" smtClean="0">
                <a:cs typeface="B Nazanin" pitchFamily="2" charset="-78"/>
              </a:rPr>
              <a:t>تعریف و تمجید و دیگیری انتقاد و خرده گیری</a:t>
            </a:r>
            <a:endParaRPr lang="en-US" b="1" smtClean="0">
              <a:cs typeface="B Nazanin" pitchFamily="2" charset="-78"/>
            </a:endParaRPr>
          </a:p>
          <a:p>
            <a:endParaRPr lang="en-US" smtClean="0">
              <a:cs typeface="Majalla UI"/>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457200" y="762000"/>
            <a:ext cx="8229600" cy="5562600"/>
          </a:xfrm>
        </p:spPr>
        <p:txBody>
          <a:bodyPr/>
          <a:lstStyle/>
          <a:p>
            <a:r>
              <a:rPr lang="fa-IR" smtClean="0">
                <a:solidFill>
                  <a:srgbClr val="7030A0"/>
                </a:solidFill>
                <a:cs typeface="B Nazanin" pitchFamily="2" charset="-78"/>
              </a:rPr>
              <a:t>نوروز و محرم</a:t>
            </a:r>
            <a:endParaRPr lang="en-US" smtClean="0">
              <a:solidFill>
                <a:srgbClr val="7030A0"/>
              </a:solidFill>
              <a:cs typeface="B Nazanin" pitchFamily="2" charset="-78"/>
            </a:endParaRPr>
          </a:p>
          <a:p>
            <a:r>
              <a:rPr lang="fa-IR" sz="2000" b="1" smtClean="0">
                <a:cs typeface="B Nazanin" pitchFamily="2" charset="-78"/>
              </a:rPr>
              <a:t>سلام برحسین و بهار سرخ نینوا</a:t>
            </a:r>
            <a:endParaRPr lang="en-US" sz="2000" smtClean="0">
              <a:cs typeface="B Nazanin" pitchFamily="2" charset="-78"/>
            </a:endParaRPr>
          </a:p>
          <a:p>
            <a:r>
              <a:rPr lang="fa-IR" sz="2000" b="1" smtClean="0">
                <a:cs typeface="B Nazanin" pitchFamily="2" charset="-78"/>
              </a:rPr>
              <a:t>در آستانه حلول سالی قرار داریم که نوروزش با ماه شور و شعور و شهادت ، ماه محرم قرین شده است و بر سر سفره هفت سین مردی می نشیند که هوا را از عطر شهادت آکنده می سازد.از درگاه خدای فرودین و محرم می خواهیم سال جدید را سالی سرشار از رحمت ،برکت و سلامتی برای جناب عالی و خانواده محترمتان مقدر فرماید و همه ما را در زمره رهروان حقیقی سالار شهیدان ، امام حسین(ع) قرار دهد.</a:t>
            </a:r>
          </a:p>
          <a:p>
            <a:r>
              <a:rPr lang="fa-IR" sz="2000" b="1" smtClean="0">
                <a:cs typeface="B Nazanin" pitchFamily="2" charset="-78"/>
              </a:rPr>
              <a:t>بهار ارمغانی است از اراده لایزال پرودگار ، و این بار در آستانه احیای طبیعت ، و واپسین گامها به سوی نوشدن ، نسیم دلنواز معنویت ، عطر حماسه ای ماندگار را پراکنده است ؛ و این چنین ، در بزرگداشت یاد آین خیزش الهی و در نکوداشت فلسفه قیام حسینی ، به استقبال سال نو می رویم و نوروز را گرامی می داریم . در بهار آزادگی ، سالی سرشار از نعمت و برکت را برای شما و خانواده محترمتان آرزومندم.</a:t>
            </a:r>
            <a:endParaRPr lang="en-US" sz="2000" smtClean="0">
              <a:cs typeface="B Nazanin" pitchFamily="2" charset="-78"/>
            </a:endParaRPr>
          </a:p>
          <a:p>
            <a:r>
              <a:rPr lang="fa-IR" sz="2000" b="1" smtClean="0">
                <a:cs typeface="B Nazanin" pitchFamily="2" charset="-78"/>
              </a:rPr>
              <a:t>تقارن لطیف ترین و بی نظیرترین حماسه شیدایی ، عید قربان با سبزترین عید طبیعت ، نوروز خجسته باد.</a:t>
            </a:r>
            <a:endParaRPr lang="en-US" sz="2000" smtClean="0">
              <a:cs typeface="B Nazanin" pitchFamily="2" charset="-78"/>
            </a:endParaRPr>
          </a:p>
          <a:p>
            <a:r>
              <a:rPr lang="fa-IR" sz="2000" b="1" smtClean="0">
                <a:cs typeface="B Nazanin" pitchFamily="2" charset="-78"/>
              </a:rPr>
              <a:t>نهضت خمینی از حماسه حسینی سرچشمه گرفت و امروز تاریخ ، این رویداد بزرگ را در بهمن قرین یکدیگر ساخته است. امسال حماسه سرخ عاشورا را در بهمن سبز تجربه می کنیم و روان پاکشهدای این دو حماسه بی بدیل را درود می فرستیم.</a:t>
            </a:r>
            <a:endParaRPr lang="en-US" sz="2000" smtClean="0">
              <a:cs typeface="B Nazanin" pitchFamily="2" charset="-78"/>
            </a:endParaRPr>
          </a:p>
          <a:p>
            <a:endParaRPr lang="en-US" smtClean="0">
              <a:cs typeface="Majalla UI"/>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457200" y="1524000"/>
            <a:ext cx="8229600" cy="4389438"/>
          </a:xfrm>
        </p:spPr>
        <p:txBody>
          <a:bodyPr/>
          <a:lstStyle/>
          <a:p>
            <a:pPr algn="just"/>
            <a:r>
              <a:rPr lang="fa-IR" b="1" smtClean="0">
                <a:cs typeface="B Nazanin" pitchFamily="2" charset="-78"/>
              </a:rPr>
              <a:t>محرم و بهمن ، یادآور بزرگترین حماسه های ظلم ستیزی و ازادگی تاریخ بشرند، در آن حسین(ع) حماسه آفرید و در این ، بزرگ مردی از دیار خمین،  آن عاشورا برای شیعیان جاودانه شد و این بهمن برای ایرانیان . تقارن این دو رویداد تاریخ ساز را گرامی می داریم و درس عاشورا را در بهمن مرور می کنیم.</a:t>
            </a:r>
          </a:p>
          <a:p>
            <a:pPr algn="just">
              <a:buFont typeface="Wingdings 2" pitchFamily="18" charset="2"/>
              <a:buNone/>
            </a:pPr>
            <a:r>
              <a:rPr lang="fa-IR" b="1" smtClean="0">
                <a:cs typeface="B Nazanin" pitchFamily="2" charset="-78"/>
              </a:rPr>
              <a:t> </a:t>
            </a:r>
          </a:p>
          <a:p>
            <a:pPr algn="just">
              <a:buFont typeface="Wingdings 2" pitchFamily="18" charset="2"/>
              <a:buNone/>
            </a:pPr>
            <a:r>
              <a:rPr lang="fa-IR" b="1" smtClean="0">
                <a:cs typeface="B Nazanin" pitchFamily="2" charset="-78"/>
              </a:rPr>
              <a:t>جناب آقای </a:t>
            </a:r>
          </a:p>
          <a:p>
            <a:pPr algn="just">
              <a:buFont typeface="Wingdings 2" pitchFamily="18" charset="2"/>
              <a:buNone/>
            </a:pPr>
            <a:r>
              <a:rPr lang="fa-IR" b="1" smtClean="0">
                <a:cs typeface="B Nazanin" pitchFamily="2" charset="-78"/>
              </a:rPr>
              <a:t>با تقدیم صمیمانه ترین تبریکها به مناسبت فرارسیدن زادروز ولادت هشتمین اختر تابناک ... حضور شما را در مراسم افتتاحیه دومین جشنواره رضوی گرامی می داریم.</a:t>
            </a:r>
          </a:p>
          <a:p>
            <a:pPr>
              <a:buFont typeface="Wingdings 2" pitchFamily="18" charset="2"/>
              <a:buNone/>
            </a:pPr>
            <a:r>
              <a:rPr lang="fa-IR" smtClean="0"/>
              <a:t> </a:t>
            </a:r>
          </a:p>
          <a:p>
            <a:endParaRPr lang="en-US" smtClean="0">
              <a:cs typeface="Majalla UI"/>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pPr algn="ctr"/>
            <a:r>
              <a:rPr lang="fa-IR" b="1" smtClean="0">
                <a:cs typeface="B Nazanin" pitchFamily="2" charset="-78"/>
              </a:rPr>
              <a:t/>
            </a:r>
            <a:br>
              <a:rPr lang="fa-IR" b="1" smtClean="0">
                <a:cs typeface="B Nazanin" pitchFamily="2" charset="-78"/>
              </a:rPr>
            </a:br>
            <a:r>
              <a:rPr lang="fa-IR" b="1" smtClean="0">
                <a:cs typeface="B Nazanin" pitchFamily="2" charset="-78"/>
              </a:rPr>
              <a:t>ويرايش نامه</a:t>
            </a:r>
            <a:br>
              <a:rPr lang="fa-IR" b="1" smtClean="0">
                <a:cs typeface="B Nazanin" pitchFamily="2" charset="-78"/>
              </a:rPr>
            </a:br>
            <a:r>
              <a:rPr lang="fa-IR" b="1" smtClean="0">
                <a:cs typeface="B Nazanin" pitchFamily="2" charset="-78"/>
              </a:rPr>
              <a:t>عوامل خروج از زبان معيار</a:t>
            </a:r>
          </a:p>
        </p:txBody>
      </p:sp>
      <p:sp>
        <p:nvSpPr>
          <p:cNvPr id="3" name="Content Placeholder 2"/>
          <p:cNvSpPr>
            <a:spLocks noGrp="1"/>
          </p:cNvSpPr>
          <p:nvPr>
            <p:ph idx="1"/>
          </p:nvPr>
        </p:nvSpPr>
        <p:spPr/>
        <p:txBody>
          <a:bodyPr/>
          <a:lstStyle/>
          <a:p>
            <a:r>
              <a:rPr lang="fa-IR" b="1" smtClean="0">
                <a:cs typeface="B Nazanin" pitchFamily="2" charset="-78"/>
              </a:rPr>
              <a:t>خروج از قواعد و اصول زبان فارسی (خطاهای دستوری)؛</a:t>
            </a:r>
          </a:p>
          <a:p>
            <a:r>
              <a:rPr lang="fa-IR" b="1" smtClean="0">
                <a:cs typeface="B Nazanin" pitchFamily="2" charset="-78"/>
              </a:rPr>
              <a:t>کاربرد انواع حشو در جمله؛</a:t>
            </a:r>
          </a:p>
          <a:p>
            <a:r>
              <a:rPr lang="fa-IR" b="1" smtClean="0">
                <a:cs typeface="B Nazanin" pitchFamily="2" charset="-78"/>
              </a:rPr>
              <a:t>گرته برداری نادرست از زبان های بيگانه؛</a:t>
            </a:r>
          </a:p>
          <a:p>
            <a:r>
              <a:rPr lang="fa-IR" b="1" smtClean="0">
                <a:cs typeface="B Nazanin" pitchFamily="2" charset="-78"/>
              </a:rPr>
              <a:t>به کار گيری بدون نياز کلمه ها، اصطلاحات و ترکيبات بيگانه؛</a:t>
            </a:r>
          </a:p>
          <a:p>
            <a:r>
              <a:rPr lang="fa-IR" b="1" smtClean="0">
                <a:cs typeface="B Nazanin" pitchFamily="2" charset="-78"/>
              </a:rPr>
              <a:t>عربی مآبی و فرنگی مآبی؛</a:t>
            </a:r>
          </a:p>
          <a:p>
            <a:r>
              <a:rPr lang="fa-IR" b="1" smtClean="0">
                <a:cs typeface="B Nazanin" pitchFamily="2" charset="-78"/>
              </a:rPr>
              <a:t>اصرار بر سره گويی،</a:t>
            </a:r>
          </a:p>
          <a:p>
            <a:r>
              <a:rPr lang="fa-IR" b="1" smtClean="0">
                <a:cs typeface="B Nazanin" pitchFamily="2" charset="-78"/>
              </a:rPr>
              <a:t>گزافه گويی و غلو در زبان؛</a:t>
            </a:r>
          </a:p>
          <a:p>
            <a:r>
              <a:rPr lang="fa-IR" b="1" smtClean="0">
                <a:cs typeface="B Nazanin" pitchFamily="2" charset="-78"/>
              </a:rPr>
              <a:t>استفاده از کليشه های زبانی و تعبيرهای نامناسب، ناقص و نادرست؛</a:t>
            </a:r>
          </a:p>
          <a:p>
            <a:r>
              <a:rPr lang="fa-IR" b="1" smtClean="0">
                <a:cs typeface="B Nazanin" pitchFamily="2" charset="-78"/>
              </a:rPr>
              <a:t>ناآشنايی با اصول و قواعد نشانه گذاری در خط فارسی.</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algn="ctr"/>
            <a:r>
              <a:rPr lang="fa-IR" b="1" smtClean="0">
                <a:cs typeface="B Nazanin" pitchFamily="2" charset="-78"/>
              </a:rPr>
              <a:t>خروج از قواعد دستوری</a:t>
            </a:r>
          </a:p>
        </p:txBody>
      </p:sp>
      <p:sp>
        <p:nvSpPr>
          <p:cNvPr id="3" name="Content Placeholder 2"/>
          <p:cNvSpPr>
            <a:spLocks noGrp="1"/>
          </p:cNvSpPr>
          <p:nvPr>
            <p:ph idx="1"/>
          </p:nvPr>
        </p:nvSpPr>
        <p:spPr/>
        <p:txBody>
          <a:bodyPr/>
          <a:lstStyle/>
          <a:p>
            <a:pPr algn="just"/>
            <a:r>
              <a:rPr lang="fa-IR" b="1" smtClean="0">
                <a:solidFill>
                  <a:srgbClr val="C00000"/>
                </a:solidFill>
                <a:cs typeface="B Nazanin" pitchFamily="2" charset="-78"/>
              </a:rPr>
              <a:t>مطابقت نهاد و فعل </a:t>
            </a:r>
          </a:p>
          <a:p>
            <a:pPr algn="just">
              <a:buFont typeface="Wingdings 2" pitchFamily="18" charset="2"/>
              <a:buNone/>
            </a:pPr>
            <a:r>
              <a:rPr lang="fa-IR" b="1" smtClean="0">
                <a:cs typeface="B Nazanin" pitchFamily="2" charset="-78"/>
              </a:rPr>
              <a:t>  - برای جاندار فعل متناسب با نهاد  است جز برای احترام</a:t>
            </a:r>
          </a:p>
          <a:p>
            <a:pPr algn="just">
              <a:buFont typeface="Wingdings 2" pitchFamily="18" charset="2"/>
              <a:buNone/>
            </a:pPr>
            <a:r>
              <a:rPr lang="fa-IR" b="1" smtClean="0">
                <a:cs typeface="B Nazanin" pitchFamily="2" charset="-78"/>
              </a:rPr>
              <a:t>  - برای غير جاندار در صورت جمع بودن نهاد می توان فعل را هم مفرد و هم جمع آورد. </a:t>
            </a:r>
          </a:p>
          <a:p>
            <a:pPr algn="just">
              <a:buFont typeface="Wingdings 2" pitchFamily="18" charset="2"/>
              <a:buNone/>
            </a:pPr>
            <a:r>
              <a:rPr lang="fa-IR" b="1" smtClean="0">
                <a:cs typeface="B Nazanin" pitchFamily="2" charset="-78"/>
              </a:rPr>
              <a:t>   * آب ها از آسياب افتاد.</a:t>
            </a:r>
          </a:p>
          <a:p>
            <a:pPr algn="just">
              <a:buFont typeface="Wingdings 2" pitchFamily="18" charset="2"/>
              <a:buNone/>
            </a:pPr>
            <a:r>
              <a:rPr lang="fa-IR" b="1" smtClean="0">
                <a:cs typeface="B Nazanin" pitchFamily="2" charset="-78"/>
              </a:rPr>
              <a:t>   * همه ی اشعار سعدی لطيف است.</a:t>
            </a:r>
          </a:p>
          <a:p>
            <a:pPr algn="just">
              <a:buFont typeface="Wingdings 2" pitchFamily="18" charset="2"/>
              <a:buNone/>
            </a:pPr>
            <a:r>
              <a:rPr lang="fa-IR" b="1" smtClean="0">
                <a:cs typeface="B Nazanin" pitchFamily="2" charset="-78"/>
              </a:rPr>
              <a:t>   (درباره ديدگاه بالا  گفته شده چون نهاد جمع عنصری واحد است که دارای خصوصيت واحد و بودن هرگونه اراده است، می توان از فعل مفرد استفاده کرد)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pPr algn="just"/>
            <a:r>
              <a:rPr lang="fa-IR" sz="4000" b="1" smtClean="0">
                <a:cs typeface="B Nazanin" pitchFamily="2" charset="-78"/>
              </a:rPr>
              <a:t>در چه مواردی ميان نهاد جاندار و غير جاندار تفاوتی نيست؟</a:t>
            </a:r>
          </a:p>
        </p:txBody>
      </p:sp>
      <p:sp>
        <p:nvSpPr>
          <p:cNvPr id="3" name="Content Placeholder 2"/>
          <p:cNvSpPr>
            <a:spLocks noGrp="1"/>
          </p:cNvSpPr>
          <p:nvPr>
            <p:ph idx="1"/>
          </p:nvPr>
        </p:nvSpPr>
        <p:spPr/>
        <p:txBody>
          <a:bodyPr/>
          <a:lstStyle/>
          <a:p>
            <a:r>
              <a:rPr lang="fa-IR" b="1" smtClean="0">
                <a:cs typeface="B Nazanin" pitchFamily="2" charset="-78"/>
              </a:rPr>
              <a:t>شخصيت دادن به نهاد غير جاندار</a:t>
            </a:r>
          </a:p>
          <a:p>
            <a:pPr>
              <a:buFont typeface="Wingdings 2" pitchFamily="18" charset="2"/>
              <a:buNone/>
            </a:pPr>
            <a:r>
              <a:rPr lang="fa-IR" b="1" smtClean="0">
                <a:cs typeface="B Nazanin" pitchFamily="2" charset="-78"/>
              </a:rPr>
              <a:t>    - ستارگان در آسمان چشمک می زنند.</a:t>
            </a:r>
          </a:p>
          <a:p>
            <a:pPr>
              <a:buFont typeface="Wingdings 2" pitchFamily="18" charset="2"/>
              <a:buNone/>
            </a:pPr>
            <a:r>
              <a:rPr lang="fa-IR" b="1" smtClean="0">
                <a:cs typeface="B Nazanin" pitchFamily="2" charset="-78"/>
              </a:rPr>
              <a:t>    - ابرهای سياه قله ی کوه را در ميان گرفته بودند.</a:t>
            </a:r>
          </a:p>
          <a:p>
            <a:pPr>
              <a:buFont typeface="Wingdings 2" pitchFamily="18" charset="2"/>
              <a:buNone/>
            </a:pPr>
            <a:endParaRPr lang="fa-IR" b="1" smtClean="0">
              <a:cs typeface="B Nazanin"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eaLnBrk="1" hangingPunct="1"/>
            <a:r>
              <a:rPr lang="fa-IR" b="1" smtClean="0">
                <a:cs typeface="B Nazanin" pitchFamily="2" charset="-78"/>
              </a:rPr>
              <a:t>انواع نامه ها</a:t>
            </a:r>
          </a:p>
        </p:txBody>
      </p:sp>
      <p:sp>
        <p:nvSpPr>
          <p:cNvPr id="7171" name="Content Placeholder 2"/>
          <p:cNvSpPr>
            <a:spLocks noGrp="1"/>
          </p:cNvSpPr>
          <p:nvPr>
            <p:ph idx="1"/>
          </p:nvPr>
        </p:nvSpPr>
        <p:spPr/>
        <p:txBody>
          <a:bodyPr/>
          <a:lstStyle/>
          <a:p>
            <a:pPr eaLnBrk="1" hangingPunct="1"/>
            <a:r>
              <a:rPr lang="fa-IR" b="1" smtClean="0">
                <a:solidFill>
                  <a:srgbClr val="7030A0"/>
                </a:solidFill>
                <a:cs typeface="B Nazanin" pitchFamily="2" charset="-78"/>
              </a:rPr>
              <a:t>نامه ی وارده</a:t>
            </a:r>
          </a:p>
          <a:p>
            <a:pPr eaLnBrk="1" hangingPunct="1"/>
            <a:r>
              <a:rPr lang="fa-IR" b="1" smtClean="0">
                <a:solidFill>
                  <a:srgbClr val="7030A0"/>
                </a:solidFill>
                <a:cs typeface="B Nazanin" pitchFamily="2" charset="-78"/>
              </a:rPr>
              <a:t>نامه صادره</a:t>
            </a:r>
          </a:p>
          <a:p>
            <a:pPr eaLnBrk="1" hangingPunct="1"/>
            <a:r>
              <a:rPr lang="fa-IR" b="1" smtClean="0">
                <a:solidFill>
                  <a:srgbClr val="7030A0"/>
                </a:solidFill>
                <a:cs typeface="B Nazanin" pitchFamily="2" charset="-78"/>
              </a:rPr>
              <a:t>نامه محرمانه</a:t>
            </a:r>
          </a:p>
          <a:p>
            <a:pPr eaLnBrk="1" hangingPunct="1"/>
            <a:endParaRPr lang="fa-IR" b="1" smtClean="0">
              <a:cs typeface="B Nazanin" pitchFamily="2" charset="-78"/>
            </a:endParaRPr>
          </a:p>
          <a:p>
            <a:pPr eaLnBrk="1" hangingPunct="1"/>
            <a:r>
              <a:rPr lang="fa-IR" b="1" smtClean="0">
                <a:cs typeface="B Titr" pitchFamily="2" charset="-78"/>
              </a:rPr>
              <a:t>اسناد طبقه بندی شده با توجه به میزان محرمانه بودن</a:t>
            </a:r>
          </a:p>
          <a:p>
            <a:pPr eaLnBrk="1" hangingPunct="1"/>
            <a:r>
              <a:rPr lang="fa-IR" b="1" smtClean="0">
                <a:solidFill>
                  <a:srgbClr val="FF0000"/>
                </a:solidFill>
                <a:cs typeface="B Nazanin" pitchFamily="2" charset="-78"/>
              </a:rPr>
              <a:t>محرمانه</a:t>
            </a:r>
          </a:p>
          <a:p>
            <a:pPr eaLnBrk="1" hangingPunct="1"/>
            <a:r>
              <a:rPr lang="fa-IR" b="1" smtClean="0">
                <a:solidFill>
                  <a:srgbClr val="FF0000"/>
                </a:solidFill>
                <a:cs typeface="B Nazanin" pitchFamily="2" charset="-78"/>
              </a:rPr>
              <a:t>خیلی محرمانه</a:t>
            </a:r>
          </a:p>
          <a:p>
            <a:pPr eaLnBrk="1" hangingPunct="1"/>
            <a:r>
              <a:rPr lang="fa-IR" b="1" smtClean="0">
                <a:solidFill>
                  <a:srgbClr val="FF0000"/>
                </a:solidFill>
                <a:cs typeface="B Nazanin" pitchFamily="2" charset="-78"/>
              </a:rPr>
              <a:t>سرّی</a:t>
            </a:r>
          </a:p>
          <a:p>
            <a:pPr eaLnBrk="1" hangingPunct="1"/>
            <a:r>
              <a:rPr lang="fa-IR" b="1" smtClean="0">
                <a:solidFill>
                  <a:srgbClr val="FF0000"/>
                </a:solidFill>
                <a:cs typeface="B Nazanin" pitchFamily="2" charset="-78"/>
              </a:rPr>
              <a:t>بکی سرّی</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20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fade">
                                      <p:cBhvr>
                                        <p:cTn id="12" dur="20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fade">
                                      <p:cBhvr>
                                        <p:cTn id="17" dur="20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fade">
                                      <p:cBhvr>
                                        <p:cTn id="22" dur="2000"/>
                                        <p:tgtEl>
                                          <p:spTgt spid="717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171">
                                            <p:txEl>
                                              <p:pRg st="5" end="5"/>
                                            </p:txEl>
                                          </p:spTgt>
                                        </p:tgtEl>
                                        <p:attrNameLst>
                                          <p:attrName>style.visibility</p:attrName>
                                        </p:attrNameLst>
                                      </p:cBhvr>
                                      <p:to>
                                        <p:strVal val="visible"/>
                                      </p:to>
                                    </p:set>
                                    <p:animEffect transition="in" filter="fade">
                                      <p:cBhvr>
                                        <p:cTn id="27" dur="2000"/>
                                        <p:tgtEl>
                                          <p:spTgt spid="717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171">
                                            <p:txEl>
                                              <p:pRg st="6" end="6"/>
                                            </p:txEl>
                                          </p:spTgt>
                                        </p:tgtEl>
                                        <p:attrNameLst>
                                          <p:attrName>style.visibility</p:attrName>
                                        </p:attrNameLst>
                                      </p:cBhvr>
                                      <p:to>
                                        <p:strVal val="visible"/>
                                      </p:to>
                                    </p:set>
                                    <p:animEffect transition="in" filter="fade">
                                      <p:cBhvr>
                                        <p:cTn id="32" dur="2000"/>
                                        <p:tgtEl>
                                          <p:spTgt spid="717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171">
                                            <p:txEl>
                                              <p:pRg st="7" end="7"/>
                                            </p:txEl>
                                          </p:spTgt>
                                        </p:tgtEl>
                                        <p:attrNameLst>
                                          <p:attrName>style.visibility</p:attrName>
                                        </p:attrNameLst>
                                      </p:cBhvr>
                                      <p:to>
                                        <p:strVal val="visible"/>
                                      </p:to>
                                    </p:set>
                                    <p:animEffect transition="in" filter="fade">
                                      <p:cBhvr>
                                        <p:cTn id="37" dur="2000"/>
                                        <p:tgtEl>
                                          <p:spTgt spid="7171">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171">
                                            <p:txEl>
                                              <p:pRg st="8" end="8"/>
                                            </p:txEl>
                                          </p:spTgt>
                                        </p:tgtEl>
                                        <p:attrNameLst>
                                          <p:attrName>style.visibility</p:attrName>
                                        </p:attrNameLst>
                                      </p:cBhvr>
                                      <p:to>
                                        <p:strVal val="visible"/>
                                      </p:to>
                                    </p:set>
                                    <p:animEffect transition="in" filter="fade">
                                      <p:cBhvr>
                                        <p:cTn id="42" dur="20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algn="ctr"/>
            <a:r>
              <a:rPr lang="fa-IR" b="1" smtClean="0">
                <a:cs typeface="B Nazanin" pitchFamily="2" charset="-78"/>
              </a:rPr>
              <a:t>نهاد اسم جمع</a:t>
            </a:r>
          </a:p>
        </p:txBody>
      </p:sp>
      <p:sp>
        <p:nvSpPr>
          <p:cNvPr id="3" name="Content Placeholder 2"/>
          <p:cNvSpPr>
            <a:spLocks noGrp="1"/>
          </p:cNvSpPr>
          <p:nvPr>
            <p:ph idx="1"/>
          </p:nvPr>
        </p:nvSpPr>
        <p:spPr/>
        <p:txBody>
          <a:bodyPr/>
          <a:lstStyle/>
          <a:p>
            <a:r>
              <a:rPr lang="fa-IR" b="1" smtClean="0">
                <a:cs typeface="B Nazanin" pitchFamily="2" charset="-78"/>
              </a:rPr>
              <a:t>فعل مفرد و جمع</a:t>
            </a:r>
          </a:p>
          <a:p>
            <a:pPr>
              <a:buFont typeface="Wingdings 2" pitchFamily="18" charset="2"/>
              <a:buNone/>
            </a:pPr>
            <a:r>
              <a:rPr lang="fa-IR" b="1" smtClean="0">
                <a:cs typeface="B Nazanin" pitchFamily="2" charset="-78"/>
              </a:rPr>
              <a:t> - قوم، قبيله، گله، ايل، کاروان</a:t>
            </a:r>
          </a:p>
          <a:p>
            <a:pPr>
              <a:buFont typeface="Wingdings 2" pitchFamily="18" charset="2"/>
              <a:buNone/>
            </a:pPr>
            <a:r>
              <a:rPr lang="fa-IR" b="1" smtClean="0">
                <a:cs typeface="B Nazanin" pitchFamily="2" charset="-78"/>
              </a:rPr>
              <a:t> - قبيله کوچ کرد.</a:t>
            </a:r>
          </a:p>
          <a:p>
            <a:pPr>
              <a:buFont typeface="Wingdings 2" pitchFamily="18" charset="2"/>
              <a:buNone/>
            </a:pPr>
            <a:r>
              <a:rPr lang="fa-IR" b="1" smtClean="0">
                <a:cs typeface="B Nazanin" pitchFamily="2" charset="-78"/>
              </a:rPr>
              <a:t> - گله از چرا برگشت.</a:t>
            </a:r>
          </a:p>
          <a:p>
            <a:r>
              <a:rPr lang="fa-IR" b="1" smtClean="0">
                <a:cs typeface="B Nazanin" pitchFamily="2" charset="-78"/>
              </a:rPr>
              <a:t>مردم اگر نهاد واقع شود، فعل آن را جمع می آورند.</a:t>
            </a:r>
          </a:p>
          <a:p>
            <a:pPr>
              <a:buFont typeface="Wingdings 2" pitchFamily="18" charset="2"/>
              <a:buNone/>
            </a:pPr>
            <a:r>
              <a:rPr lang="fa-IR" b="1" smtClean="0">
                <a:cs typeface="B Nazanin" pitchFamily="2" charset="-78"/>
              </a:rPr>
              <a:t> - مردم در جشن سی سالگی او شرکت کردند.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algn="ctr"/>
            <a:r>
              <a:rPr lang="fa-IR" b="1" smtClean="0">
                <a:cs typeface="B Nazanin" pitchFamily="2" charset="-78"/>
              </a:rPr>
              <a:t>نهاد مبهم</a:t>
            </a:r>
          </a:p>
        </p:txBody>
      </p:sp>
      <p:sp>
        <p:nvSpPr>
          <p:cNvPr id="3" name="Content Placeholder 2"/>
          <p:cNvSpPr>
            <a:spLocks noGrp="1"/>
          </p:cNvSpPr>
          <p:nvPr>
            <p:ph idx="1"/>
          </p:nvPr>
        </p:nvSpPr>
        <p:spPr/>
        <p:txBody>
          <a:bodyPr/>
          <a:lstStyle/>
          <a:p>
            <a:r>
              <a:rPr lang="fa-IR" b="1" smtClean="0">
                <a:cs typeface="B Nazanin" pitchFamily="2" charset="-78"/>
              </a:rPr>
              <a:t> برای برخی، بعضی، هريک، هر کس، هيچ يک، هر کدام، هيچ کدام</a:t>
            </a:r>
          </a:p>
          <a:p>
            <a:pPr>
              <a:buFont typeface="Wingdings 2" pitchFamily="18" charset="2"/>
              <a:buNone/>
            </a:pPr>
            <a:r>
              <a:rPr lang="fa-IR" b="1" smtClean="0">
                <a:cs typeface="B Nazanin" pitchFamily="2" charset="-78"/>
              </a:rPr>
              <a:t> - </a:t>
            </a:r>
            <a:r>
              <a:rPr lang="fa-IR" b="1" smtClean="0">
                <a:solidFill>
                  <a:srgbClr val="C00000"/>
                </a:solidFill>
                <a:cs typeface="B Nazanin" pitchFamily="2" charset="-78"/>
              </a:rPr>
              <a:t>فعل مفرد و جمع می آيد.</a:t>
            </a:r>
          </a:p>
          <a:p>
            <a:pPr>
              <a:buFont typeface="Wingdings 2" pitchFamily="18" charset="2"/>
              <a:buNone/>
            </a:pPr>
            <a:r>
              <a:rPr lang="fa-IR" b="1" smtClean="0">
                <a:cs typeface="B Nazanin" pitchFamily="2" charset="-78"/>
              </a:rPr>
              <a:t>* بعد از هيچ کس فعل هميشه مفرد می آيد:  </a:t>
            </a:r>
          </a:p>
          <a:p>
            <a:pPr>
              <a:buFont typeface="Wingdings 2" pitchFamily="18" charset="2"/>
              <a:buNone/>
            </a:pPr>
            <a:r>
              <a:rPr lang="fa-IR" b="1" smtClean="0">
                <a:cs typeface="B Nazanin" pitchFamily="2" charset="-78"/>
              </a:rPr>
              <a:t>  - </a:t>
            </a:r>
            <a:r>
              <a:rPr lang="fa-IR" b="1" smtClean="0">
                <a:solidFill>
                  <a:srgbClr val="00B050"/>
                </a:solidFill>
                <a:cs typeface="B Nazanin" pitchFamily="2" charset="-78"/>
              </a:rPr>
              <a:t>هيچ کس چيزی نگفت.</a:t>
            </a:r>
          </a:p>
          <a:p>
            <a:pPr>
              <a:buFont typeface="Wingdings 2" pitchFamily="18" charset="2"/>
              <a:buNone/>
            </a:pPr>
            <a:r>
              <a:rPr lang="fa-IR" b="1" smtClean="0">
                <a:cs typeface="B Nazanin" pitchFamily="2" charset="-78"/>
              </a:rPr>
              <a:t>*برای هيچ کدام و همه (در صورتی که همه ضمير باشد) بعد از جاندار، جمع و بعد از غير جاندار، مفرد</a:t>
            </a:r>
          </a:p>
          <a:p>
            <a:pPr>
              <a:buFont typeface="Wingdings 2" pitchFamily="18" charset="2"/>
              <a:buNone/>
            </a:pPr>
            <a:r>
              <a:rPr lang="fa-IR" b="1" smtClean="0">
                <a:cs typeface="B Nazanin" pitchFamily="2" charset="-78"/>
              </a:rPr>
              <a:t>  - </a:t>
            </a:r>
            <a:r>
              <a:rPr lang="fa-IR" b="1" smtClean="0">
                <a:solidFill>
                  <a:srgbClr val="C00000"/>
                </a:solidFill>
                <a:cs typeface="B Nazanin" pitchFamily="2" charset="-78"/>
              </a:rPr>
              <a:t>هيچ کدام </a:t>
            </a:r>
            <a:r>
              <a:rPr lang="fa-IR" b="1" smtClean="0">
                <a:cs typeface="B Nazanin" pitchFamily="2" charset="-78"/>
              </a:rPr>
              <a:t>حاضر نبودند ( دانش آموزان)/ </a:t>
            </a:r>
            <a:r>
              <a:rPr lang="fa-IR" b="1" smtClean="0">
                <a:solidFill>
                  <a:srgbClr val="C00000"/>
                </a:solidFill>
                <a:cs typeface="B Nazanin" pitchFamily="2" charset="-78"/>
              </a:rPr>
              <a:t>هيچ کدام </a:t>
            </a:r>
            <a:r>
              <a:rPr lang="fa-IR" b="1" smtClean="0">
                <a:cs typeface="B Nazanin" pitchFamily="2" charset="-78"/>
              </a:rPr>
              <a:t>سالم نبودند (صندلی ها).</a:t>
            </a:r>
          </a:p>
          <a:p>
            <a:pPr>
              <a:buFont typeface="Wingdings 2" pitchFamily="18" charset="2"/>
              <a:buNone/>
            </a:pPr>
            <a:r>
              <a:rPr lang="fa-IR" b="1" smtClean="0">
                <a:cs typeface="B Nazanin" pitchFamily="2" charset="-78"/>
              </a:rPr>
              <a:t>*بعد از چند و چندين فعل مفرد می آيد.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algn="ctr"/>
            <a:r>
              <a:rPr lang="fa-IR" b="1" smtClean="0">
                <a:cs typeface="B Nazanin" pitchFamily="2" charset="-78"/>
              </a:rPr>
              <a:t>شيوه ی درست نوشتن </a:t>
            </a:r>
          </a:p>
        </p:txBody>
      </p:sp>
      <p:sp>
        <p:nvSpPr>
          <p:cNvPr id="3" name="Content Placeholder 2"/>
          <p:cNvSpPr>
            <a:spLocks noGrp="1"/>
          </p:cNvSpPr>
          <p:nvPr>
            <p:ph idx="1"/>
          </p:nvPr>
        </p:nvSpPr>
        <p:spPr/>
        <p:txBody>
          <a:bodyPr>
            <a:normAutofit/>
          </a:bodyPr>
          <a:lstStyle/>
          <a:p>
            <a:pPr>
              <a:defRPr/>
            </a:pPr>
            <a:r>
              <a:rPr lang="fa-IR" b="1" dirty="0" smtClean="0">
                <a:cs typeface="B Nazanin" pitchFamily="2" charset="-78"/>
              </a:rPr>
              <a:t>ناهار / نهار</a:t>
            </a:r>
          </a:p>
          <a:p>
            <a:pPr>
              <a:buFont typeface="Wingdings 2" pitchFamily="18" charset="2"/>
              <a:buNone/>
              <a:defRPr/>
            </a:pPr>
            <a:r>
              <a:rPr lang="fa-IR" b="1" dirty="0" smtClean="0">
                <a:cs typeface="B Nazanin" pitchFamily="2" charset="-78"/>
              </a:rPr>
              <a:t>   - نهار، عربی و به معنای روز/ ناهار فارسی ( ناشتايی، چاشت، گرسنه) </a:t>
            </a:r>
          </a:p>
          <a:p>
            <a:pPr>
              <a:defRPr/>
            </a:pPr>
            <a:r>
              <a:rPr lang="fa-IR" b="1" dirty="0" smtClean="0">
                <a:cs typeface="B Nazanin" pitchFamily="2" charset="-78"/>
              </a:rPr>
              <a:t>بايد (مضارع) ، بايست (گذشته) بايستی (شرط)</a:t>
            </a:r>
          </a:p>
          <a:p>
            <a:pPr>
              <a:defRPr/>
            </a:pPr>
            <a:r>
              <a:rPr lang="fa-IR" b="1" dirty="0" smtClean="0">
                <a:cs typeface="B Nazanin" pitchFamily="2" charset="-78"/>
              </a:rPr>
              <a:t>چنانچه (چنان چه): شرط / چنان که: قيد تشبيه يا حرف ربط مرکب</a:t>
            </a:r>
          </a:p>
          <a:p>
            <a:pPr>
              <a:buFont typeface="Wingdings 2" pitchFamily="18" charset="2"/>
              <a:buNone/>
              <a:defRPr/>
            </a:pPr>
            <a:r>
              <a:rPr lang="fa-IR" b="1" dirty="0" smtClean="0">
                <a:cs typeface="B Nazanin" pitchFamily="2" charset="-78"/>
              </a:rPr>
              <a:t>  - چنان که او را ديديد، اين پيام را به او برسانيد</a:t>
            </a:r>
          </a:p>
          <a:p>
            <a:pPr>
              <a:buFont typeface="Wingdings 2" pitchFamily="18" charset="2"/>
              <a:buNone/>
              <a:defRPr/>
            </a:pPr>
            <a:r>
              <a:rPr lang="fa-IR" b="1" dirty="0" smtClean="0">
                <a:cs typeface="B Nazanin" pitchFamily="2" charset="-78"/>
              </a:rPr>
              <a:t>  - اتاق پدر بزرگ در طبقه ی بالاست چنان که از آن می توان تمام خيابان را ديد.</a:t>
            </a:r>
          </a:p>
          <a:p>
            <a:pPr>
              <a:defRPr/>
            </a:pPr>
            <a:r>
              <a:rPr lang="fa-IR" b="1" dirty="0" smtClean="0">
                <a:cs typeface="B Nazanin" pitchFamily="2" charset="-78"/>
              </a:rPr>
              <a:t>تلگرام ( متن) تلگراف (وسيله ای که متن را منتقل کند)</a:t>
            </a:r>
          </a:p>
          <a:p>
            <a:pPr>
              <a:defRPr/>
            </a:pPr>
            <a:r>
              <a:rPr lang="fa-IR" b="1" dirty="0" smtClean="0">
                <a:cs typeface="B Nazanin" pitchFamily="2" charset="-78"/>
              </a:rPr>
              <a:t>تهليل: لا اله الا الله گفتن / تحليل: بررسی</a:t>
            </a:r>
          </a:p>
          <a:p>
            <a:pPr>
              <a:defRPr/>
            </a:pPr>
            <a:r>
              <a:rPr lang="fa-IR" b="1" dirty="0" smtClean="0">
                <a:cs typeface="B Nazanin" pitchFamily="2" charset="-78"/>
              </a:rPr>
              <a:t>ساعت 2:30 نه 2/30</a:t>
            </a:r>
            <a:endParaRPr lang="fa-IR" b="1" dirty="0">
              <a:cs typeface="B Nazanin" pitchFamily="2" charset="-78"/>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algn="ctr"/>
            <a:r>
              <a:rPr lang="fa-IR" b="1" smtClean="0">
                <a:cs typeface="B Nazanin" pitchFamily="2" charset="-78"/>
              </a:rPr>
              <a:t>شيوه املای درست کلمات </a:t>
            </a:r>
          </a:p>
        </p:txBody>
      </p:sp>
      <p:sp>
        <p:nvSpPr>
          <p:cNvPr id="3" name="Content Placeholder 2"/>
          <p:cNvSpPr>
            <a:spLocks noGrp="1"/>
          </p:cNvSpPr>
          <p:nvPr>
            <p:ph idx="1"/>
          </p:nvPr>
        </p:nvSpPr>
        <p:spPr/>
        <p:txBody>
          <a:bodyPr/>
          <a:lstStyle/>
          <a:p>
            <a:r>
              <a:rPr lang="fa-IR" b="1" smtClean="0">
                <a:cs typeface="B Nazanin" pitchFamily="2" charset="-78"/>
              </a:rPr>
              <a:t>پس از واژه هايی که به «ه ـه» غير ملفوظ ختم می شوند، هنگام جمع بسته شدن با «ان»، «ه ـه» غير ملفوظ  در نوشتن حذف می شود، در حالی که تلفظ کسره باقی می ماند و به دليل التقای دو مصوت« </a:t>
            </a:r>
            <a:r>
              <a:rPr lang="en-US" b="1" smtClean="0">
                <a:cs typeface="B Nazanin" pitchFamily="2" charset="-78"/>
              </a:rPr>
              <a:t>a,e</a:t>
            </a:r>
            <a:r>
              <a:rPr lang="fa-IR" b="1" smtClean="0">
                <a:cs typeface="B Nazanin" pitchFamily="2" charset="-78"/>
              </a:rPr>
              <a:t>» حرف «گ» ميان آن دو قرار می گيرد:</a:t>
            </a:r>
          </a:p>
          <a:p>
            <a:pPr>
              <a:buFontTx/>
              <a:buChar char="-"/>
            </a:pPr>
            <a:r>
              <a:rPr lang="fa-IR" b="1" smtClean="0">
                <a:cs typeface="B Nazanin" pitchFamily="2" charset="-78"/>
              </a:rPr>
              <a:t>بنده: بنده گان (غلط) بندگان ( درست)</a:t>
            </a:r>
          </a:p>
          <a:p>
            <a:r>
              <a:rPr lang="fa-IR" b="1" smtClean="0">
                <a:cs typeface="B Nazanin" pitchFamily="2" charset="-78"/>
              </a:rPr>
              <a:t>گان هميشه علامت جمع نيست:</a:t>
            </a:r>
          </a:p>
          <a:p>
            <a:pPr>
              <a:buFontTx/>
              <a:buChar char="-"/>
            </a:pPr>
            <a:r>
              <a:rPr lang="fa-IR" b="1" smtClean="0">
                <a:cs typeface="B Nazanin" pitchFamily="2" charset="-78"/>
              </a:rPr>
              <a:t>علامت صفت نسبی و يا معرفی کننده مجموعه</a:t>
            </a:r>
          </a:p>
          <a:p>
            <a:pPr>
              <a:buFont typeface="Wingdings 2" pitchFamily="18" charset="2"/>
              <a:buNone/>
            </a:pPr>
            <a:r>
              <a:rPr lang="fa-IR" b="1" smtClean="0">
                <a:cs typeface="B Nazanin" pitchFamily="2" charset="-78"/>
              </a:rPr>
              <a:t> يگان، صدگان، بازرگان، رايگان، گروگان</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ircle(in)">
                                      <p:cBhvr>
                                        <p:cTn id="18" dur="2000"/>
                                        <p:tgtEl>
                                          <p:spTgt spid="3">
                                            <p:txEl>
                                              <p:pRg st="3" end="3"/>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ircle(in)">
                                      <p:cBhvr>
                                        <p:cTn id="2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pPr algn="ctr"/>
            <a:r>
              <a:rPr lang="fa-IR" b="1" smtClean="0">
                <a:cs typeface="B Nazanin" pitchFamily="2" charset="-78"/>
              </a:rPr>
              <a:t>جمع بستن</a:t>
            </a:r>
          </a:p>
        </p:txBody>
      </p:sp>
      <p:sp>
        <p:nvSpPr>
          <p:cNvPr id="3" name="Content Placeholder 2"/>
          <p:cNvSpPr>
            <a:spLocks noGrp="1"/>
          </p:cNvSpPr>
          <p:nvPr>
            <p:ph idx="1"/>
          </p:nvPr>
        </p:nvSpPr>
        <p:spPr/>
        <p:txBody>
          <a:bodyPr>
            <a:normAutofit fontScale="85000" lnSpcReduction="20000"/>
          </a:bodyPr>
          <a:lstStyle/>
          <a:p>
            <a:pPr>
              <a:defRPr/>
            </a:pPr>
            <a:r>
              <a:rPr lang="fa-IR" b="1" dirty="0" smtClean="0">
                <a:cs typeface="B Nazanin" pitchFamily="2" charset="-78"/>
              </a:rPr>
              <a:t>«ان» و «ها» نشانه های جمع در فارسی</a:t>
            </a:r>
          </a:p>
          <a:p>
            <a:pPr>
              <a:defRPr/>
            </a:pPr>
            <a:r>
              <a:rPr lang="fa-IR" b="1" dirty="0" smtClean="0">
                <a:cs typeface="B Nazanin" pitchFamily="2" charset="-78"/>
              </a:rPr>
              <a:t>«ون» و «ين» و «ات» نشانه های جمع در عربی</a:t>
            </a:r>
          </a:p>
          <a:p>
            <a:pPr>
              <a:buFontTx/>
              <a:buChar char="-"/>
              <a:defRPr/>
            </a:pPr>
            <a:r>
              <a:rPr lang="fa-IR" b="1" dirty="0" smtClean="0">
                <a:cs typeface="B Nazanin" pitchFamily="2" charset="-78"/>
              </a:rPr>
              <a:t>بهتر است در کلماتی مانند محققين، مؤلفين، ظابطين و ... از نشانه های جمع فارسی استفاده کنيم.</a:t>
            </a:r>
          </a:p>
          <a:p>
            <a:pPr>
              <a:buFont typeface="Wingdings 2" pitchFamily="18" charset="2"/>
              <a:buNone/>
              <a:defRPr/>
            </a:pPr>
            <a:r>
              <a:rPr lang="fa-IR" b="1" dirty="0" smtClean="0">
                <a:cs typeface="B Nazanin" pitchFamily="2" charset="-78"/>
              </a:rPr>
              <a:t> *</a:t>
            </a:r>
            <a:r>
              <a:rPr lang="fa-IR" b="1" dirty="0" smtClean="0">
                <a:solidFill>
                  <a:srgbClr val="C00000"/>
                </a:solidFill>
                <a:cs typeface="B Nazanin" pitchFamily="2" charset="-78"/>
              </a:rPr>
              <a:t>بازرس واژه ای فارسی است و بازرسين غلط است.</a:t>
            </a:r>
          </a:p>
          <a:p>
            <a:pPr>
              <a:buFont typeface="Wingdings 2" pitchFamily="18" charset="2"/>
              <a:buNone/>
              <a:defRPr/>
            </a:pPr>
            <a:r>
              <a:rPr lang="fa-IR" b="1" dirty="0" smtClean="0">
                <a:cs typeface="B Nazanin" pitchFamily="2" charset="-78"/>
              </a:rPr>
              <a:t> * گاه در زبان فارسی برخی واژها با «ات» جمع بسته می شوند که  مفرد آن ها يا تبديل «ات» به «ها» در زبان فارسی معمول نيست؛ مانند: صادرات و واردات کالا (صادرها و واردهای کالا)، مطبوعات، انتخابات، مقررات، تشکيلات و...</a:t>
            </a:r>
          </a:p>
          <a:p>
            <a:pPr>
              <a:buFont typeface="Wingdings 2" pitchFamily="18" charset="2"/>
              <a:buNone/>
              <a:defRPr/>
            </a:pPr>
            <a:r>
              <a:rPr lang="fa-IR" b="1" dirty="0" smtClean="0">
                <a:cs typeface="B Nazanin" pitchFamily="2" charset="-78"/>
              </a:rPr>
              <a:t>*انحراف از معيار در جمع با«ات»</a:t>
            </a:r>
          </a:p>
          <a:p>
            <a:pPr>
              <a:buFont typeface="Wingdings 2" pitchFamily="18" charset="2"/>
              <a:buNone/>
              <a:defRPr/>
            </a:pPr>
            <a:r>
              <a:rPr lang="fa-IR" b="1" dirty="0" smtClean="0">
                <a:solidFill>
                  <a:srgbClr val="C00000"/>
                </a:solidFill>
                <a:cs typeface="B Nazanin" pitchFamily="2" charset="-78"/>
              </a:rPr>
              <a:t>آزمايشات، گزارشات، سفارشات و..... </a:t>
            </a:r>
          </a:p>
          <a:p>
            <a:pPr>
              <a:defRPr/>
            </a:pPr>
            <a:r>
              <a:rPr lang="fa-IR" b="1" dirty="0" smtClean="0">
                <a:cs typeface="B Nazanin" pitchFamily="2" charset="-78"/>
              </a:rPr>
              <a:t>«جات»: از نشانه های جمع فارسی است که به اقتباس از جمع عربی «ات» ساخته شده است و معمولا با کلماتی به کار می روندکه به صورت«ه ـه» غير ملفوظ  ظاهر می شوند و يا به مصوت های «ا، ی، و»  ختم شده باشند؛  مانند ميوجات ( ميوه جات غلط است)، سبزيجات</a:t>
            </a:r>
          </a:p>
          <a:p>
            <a:pPr>
              <a:buFont typeface="Wingdings 2" pitchFamily="18" charset="2"/>
              <a:buNone/>
              <a:defRPr/>
            </a:pPr>
            <a:r>
              <a:rPr lang="fa-IR" b="1" dirty="0" smtClean="0">
                <a:cs typeface="B Nazanin" pitchFamily="2" charset="-78"/>
              </a:rPr>
              <a:t>*</a:t>
            </a:r>
            <a:r>
              <a:rPr lang="fa-IR" b="1" dirty="0" smtClean="0">
                <a:solidFill>
                  <a:srgbClr val="C00000"/>
                </a:solidFill>
                <a:cs typeface="B Nazanin" pitchFamily="2" charset="-78"/>
              </a:rPr>
              <a:t>استفاده از «آلات» که گاه در زبان عاميانه با برخی واژه ها همراه می شود نادرست است: طلاآلات، زينت آلات و.... بهتر است گفته شود انواع طلا و....</a:t>
            </a:r>
            <a:endParaRPr lang="fa-IR" b="1" dirty="0">
              <a:solidFill>
                <a:srgbClr val="C00000"/>
              </a:solidFill>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4" end="4"/>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5" end="5"/>
                                            </p:txEl>
                                          </p:spTgt>
                                        </p:tgtEl>
                                      </p:cBhvr>
                                    </p:animEffect>
                                  </p:childTnLst>
                                </p:cTn>
                              </p:par>
                              <p:par>
                                <p:cTn id="35" presetID="55"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38"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3" presetClass="entr" presetSubtype="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
                                        <p:tgtEl>
                                          <p:spTgt spid="3">
                                            <p:txEl>
                                              <p:pRg st="7" end="7"/>
                                            </p:txEl>
                                          </p:spTgt>
                                        </p:tgtEl>
                                      </p:cBhvr>
                                    </p:animEffect>
                                    <p:anim calcmode="lin" valueType="num">
                                      <p:cBhvr>
                                        <p:cTn id="45" dur="4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400" fill="hold"/>
                                        <p:tgtEl>
                                          <p:spTgt spid="3">
                                            <p:txEl>
                                              <p:pRg st="7" end="7"/>
                                            </p:txEl>
                                          </p:spTgt>
                                        </p:tgtEl>
                                        <p:attrNameLst>
                                          <p:attrName>ppt_y</p:attrName>
                                        </p:attrNameLst>
                                      </p:cBhvr>
                                      <p:tavLst>
                                        <p:tav tm="0">
                                          <p:val>
                                            <p:strVal val="#ppt_y+0.31"/>
                                          </p:val>
                                        </p:tav>
                                        <p:tav tm="100000">
                                          <p:val>
                                            <p:strVal val="#ppt_y+0.31"/>
                                          </p:val>
                                        </p:tav>
                                      </p:tavLst>
                                    </p:anim>
                                    <p:anim calcmode="lin" valueType="num">
                                      <p:cBhvr>
                                        <p:cTn id="47" dur="600" decel="50000" fill="hold">
                                          <p:stCondLst>
                                            <p:cond delay="400"/>
                                          </p:stCondLst>
                                        </p:cTn>
                                        <p:tgtEl>
                                          <p:spTgt spid="3">
                                            <p:txEl>
                                              <p:pRg st="7" end="7"/>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8" dur="600" decel="50000" fill="hold">
                                          <p:stCondLst>
                                            <p:cond delay="400"/>
                                          </p:stCondLst>
                                        </p:cTn>
                                        <p:tgtEl>
                                          <p:spTgt spid="3">
                                            <p:txEl>
                                              <p:pRg st="7" end="7"/>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9" presetID="43"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
                                        <p:tgtEl>
                                          <p:spTgt spid="3">
                                            <p:txEl>
                                              <p:pRg st="8" end="8"/>
                                            </p:txEl>
                                          </p:spTgt>
                                        </p:tgtEl>
                                      </p:cBhvr>
                                    </p:animEffect>
                                    <p:anim calcmode="lin" valueType="num">
                                      <p:cBhvr>
                                        <p:cTn id="52" dur="4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400" fill="hold"/>
                                        <p:tgtEl>
                                          <p:spTgt spid="3">
                                            <p:txEl>
                                              <p:pRg st="8" end="8"/>
                                            </p:txEl>
                                          </p:spTgt>
                                        </p:tgtEl>
                                        <p:attrNameLst>
                                          <p:attrName>ppt_y</p:attrName>
                                        </p:attrNameLst>
                                      </p:cBhvr>
                                      <p:tavLst>
                                        <p:tav tm="0">
                                          <p:val>
                                            <p:strVal val="#ppt_y+0.31"/>
                                          </p:val>
                                        </p:tav>
                                        <p:tav tm="100000">
                                          <p:val>
                                            <p:strVal val="#ppt_y+0.31"/>
                                          </p:val>
                                        </p:tav>
                                      </p:tavLst>
                                    </p:anim>
                                    <p:anim calcmode="lin" valueType="num">
                                      <p:cBhvr>
                                        <p:cTn id="54" dur="600" decel="50000" fill="hold">
                                          <p:stCondLst>
                                            <p:cond delay="400"/>
                                          </p:stCondLst>
                                        </p:cTn>
                                        <p:tgtEl>
                                          <p:spTgt spid="3">
                                            <p:txEl>
                                              <p:pRg st="8" end="8"/>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5" dur="600" decel="50000" fill="hold">
                                          <p:stCondLst>
                                            <p:cond delay="400"/>
                                          </p:stCondLst>
                                        </p:cTn>
                                        <p:tgtEl>
                                          <p:spTgt spid="3">
                                            <p:txEl>
                                              <p:pRg st="8" end="8"/>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pPr algn="ctr"/>
            <a:r>
              <a:rPr lang="fa-IR" b="1" smtClean="0">
                <a:cs typeface="B Nazanin" pitchFamily="2" charset="-78"/>
              </a:rPr>
              <a:t>مطابقت صفت و موصوف</a:t>
            </a:r>
          </a:p>
        </p:txBody>
      </p:sp>
      <p:sp>
        <p:nvSpPr>
          <p:cNvPr id="3" name="Content Placeholder 2"/>
          <p:cNvSpPr>
            <a:spLocks noGrp="1"/>
          </p:cNvSpPr>
          <p:nvPr>
            <p:ph idx="1"/>
          </p:nvPr>
        </p:nvSpPr>
        <p:spPr/>
        <p:txBody>
          <a:bodyPr/>
          <a:lstStyle/>
          <a:p>
            <a:r>
              <a:rPr lang="fa-IR" b="1" smtClean="0">
                <a:cs typeface="B Nazanin" pitchFamily="2" charset="-78"/>
              </a:rPr>
              <a:t>نامه ی مربوطه (غلط) نامه ی مربوط</a:t>
            </a:r>
          </a:p>
          <a:p>
            <a:r>
              <a:rPr lang="fa-IR" b="1" smtClean="0">
                <a:cs typeface="B Nazanin" pitchFamily="2" charset="-78"/>
              </a:rPr>
              <a:t>بانوی / خواهرمحترمه (غلط) خواهر محترم</a:t>
            </a:r>
          </a:p>
          <a:p>
            <a:pPr>
              <a:buFont typeface="Wingdings 2" pitchFamily="18" charset="2"/>
              <a:buNone/>
            </a:pPr>
            <a:r>
              <a:rPr lang="fa-IR" b="1" smtClean="0">
                <a:cs typeface="B Nazanin" pitchFamily="2" charset="-78"/>
              </a:rPr>
              <a:t>* در برخی موارد مانند امور خارجه، روابط حسنه، قوه مقننه، گناهان کبيره، زن حامله و... چون کاربرد آن ها رايج شده ، اشکالی ندارد.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algn="ctr" eaLnBrk="1" hangingPunct="1"/>
            <a:r>
              <a:rPr lang="fa-IR" b="1" smtClean="0"/>
              <a:t>ويرايش نامه</a:t>
            </a:r>
          </a:p>
        </p:txBody>
      </p:sp>
      <p:sp>
        <p:nvSpPr>
          <p:cNvPr id="3" name="Content Placeholder 2"/>
          <p:cNvSpPr>
            <a:spLocks noGrp="1"/>
          </p:cNvSpPr>
          <p:nvPr>
            <p:ph idx="1"/>
          </p:nvPr>
        </p:nvSpPr>
        <p:spPr/>
        <p:txBody>
          <a:bodyPr>
            <a:normAutofit fontScale="77500" lnSpcReduction="20000"/>
          </a:bodyPr>
          <a:lstStyle/>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به کار نبردن واژه های دشوار و ناآشنا:</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واصل شد: به دستمان رسيد.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عودت می گردد: برگشت داده می شود يا بازگردانده می شود.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مقرون به واقعيت نخواهد بود: با واقعيت همراه نخواهد بود.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اقدام عاجل به عمل آيد: هر چه زودتر اقدام شود.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ايفاد می گردد: تقديم می شود.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اشعار می دارد: به آگاهی می رساند.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فاقد باشند: نداشته باشند.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مشاراليه: نامبرده.</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ابواب جمعی: کارمند</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مورخ: تاريخ</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کان لم يکن: فراموش شده يا تمام شده.</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معضل فوق مرتفع خواهد شد: اين مشکل برطرف خواهد شد يا اين مشکل از بين خواهد رفت.</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کمافی السابق: هم چون گذشته</a:t>
            </a:r>
          </a:p>
          <a:p>
            <a:pPr marL="274320" indent="-274320" eaLnBrk="1" fontAlgn="auto" hangingPunct="1">
              <a:spcAft>
                <a:spcPts val="0"/>
              </a:spcAft>
              <a:buClr>
                <a:schemeClr val="accent3"/>
              </a:buClr>
              <a:buFontTx/>
              <a:buChar char="-"/>
              <a:defRPr/>
            </a:pPr>
            <a:r>
              <a:rPr lang="fa-IR" b="1" dirty="0" smtClean="0">
                <a:ea typeface="+mn-ea"/>
                <a:cs typeface="B Nazanin" pitchFamily="2" charset="-78"/>
              </a:rPr>
              <a:t>منعقده: بسته شده/ امضاء شده.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000"/>
                                        <p:tgtEl>
                                          <p:spTgt spid="3">
                                            <p:txEl>
                                              <p:pRg st="10" end="10"/>
                                            </p:txEl>
                                          </p:spTgt>
                                        </p:tgtEl>
                                      </p:cBhvr>
                                    </p:animEffect>
                                    <p:anim calcmode="lin" valueType="num">
                                      <p:cBhvr>
                                        <p:cTn id="5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1000"/>
                                        <p:tgtEl>
                                          <p:spTgt spid="3">
                                            <p:txEl>
                                              <p:pRg st="11" end="11"/>
                                            </p:txEl>
                                          </p:spTgt>
                                        </p:tgtEl>
                                      </p:cBhvr>
                                    </p:animEffect>
                                    <p:anim calcmode="lin" valueType="num">
                                      <p:cBhvr>
                                        <p:cTn id="6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1000"/>
                                        <p:tgtEl>
                                          <p:spTgt spid="3">
                                            <p:txEl>
                                              <p:pRg st="12" end="12"/>
                                            </p:txEl>
                                          </p:spTgt>
                                        </p:tgtEl>
                                      </p:cBhvr>
                                    </p:animEffect>
                                    <p:anim calcmode="lin" valueType="num">
                                      <p:cBhvr>
                                        <p:cTn id="6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1000"/>
                                        <p:tgtEl>
                                          <p:spTgt spid="3">
                                            <p:txEl>
                                              <p:pRg st="13" end="13"/>
                                            </p:txEl>
                                          </p:spTgt>
                                        </p:tgtEl>
                                      </p:cBhvr>
                                    </p:animEffect>
                                    <p:anim calcmode="lin" valueType="num">
                                      <p:cBhvr>
                                        <p:cTn id="73"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75" presetID="42" presetClass="entr" presetSubtype="0" fill="hold" nodeType="with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1000"/>
                                        <p:tgtEl>
                                          <p:spTgt spid="3">
                                            <p:txEl>
                                              <p:pRg st="14" end="14"/>
                                            </p:txEl>
                                          </p:spTgt>
                                        </p:tgtEl>
                                      </p:cBhvr>
                                    </p:animEffect>
                                    <p:anim calcmode="lin" valueType="num">
                                      <p:cBhvr>
                                        <p:cTn id="78"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algn="ctr" eaLnBrk="1" hangingPunct="1"/>
            <a:r>
              <a:rPr lang="fa-IR" smtClean="0"/>
              <a:t>ويرايش نامه</a:t>
            </a:r>
          </a:p>
        </p:txBody>
      </p:sp>
      <p:sp>
        <p:nvSpPr>
          <p:cNvPr id="3" name="Content Placeholder 2"/>
          <p:cNvSpPr>
            <a:spLocks noGrp="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آتی: آينده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البسه: پوشاک</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الصاق: چسباندن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الی: تا</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الی آخر: تا پايان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امتنان: سپاس گزاری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امعان نظر: ژرف نگری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ايضاً: هم چنين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اياب و ذهاب: رفت و آمد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باب طبع: دل خواه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بالاخره: سرانجام</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بطیء: کند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بالاخص: به ويژه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بيعانه: پيش پرداخت</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تأسی: پيروی</a:t>
            </a:r>
          </a:p>
          <a:p>
            <a:pPr marL="274320" indent="-274320" eaLnBrk="1" fontAlgn="auto" hangingPunct="1">
              <a:spcAft>
                <a:spcPts val="0"/>
              </a:spcAft>
              <a:buClr>
                <a:schemeClr val="accent3"/>
              </a:buClr>
              <a:buFont typeface="Wingdings 2"/>
              <a:buChar char=""/>
              <a:defRPr/>
            </a:pPr>
            <a:endParaRPr lang="fa-IR" b="1" dirty="0">
              <a:ea typeface="+mn-ea"/>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20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20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algn="ctr" eaLnBrk="1" hangingPunct="1"/>
            <a:r>
              <a:rPr lang="fa-IR" smtClean="0">
                <a:cs typeface="B Nazanin" pitchFamily="2" charset="-78"/>
              </a:rPr>
              <a:t>ويرايش نامه</a:t>
            </a:r>
          </a:p>
        </p:txBody>
      </p:sp>
      <p:sp>
        <p:nvSpPr>
          <p:cNvPr id="3" name="Content Placeholder 2"/>
          <p:cNvSpPr>
            <a:spLocks noGrp="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تبادل نظر: رايزنی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تحت اللفظی: واژه به واژه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تبانی: سازش</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تباين: جدايی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ضمايم: پيوست ها</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ضيق وقت: تنگی وقت</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ظهرنويسی: پشت نويسی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ظهراً: در پشت</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ظل: سايه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عدم موفقيت: ناکامی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علی الدوام: پيوسته، پياپی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غير قابل اندازه گيری: سنجش ناپذير</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غير قابل جبران: جبران ناپذير</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فارغ التحصيل: دانش اموخته / دانش آموختگان/ دانش آموختگی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فوق الذکر: ياد شده</a:t>
            </a:r>
            <a:endParaRPr lang="fa-IR" b="1" dirty="0">
              <a:ea typeface="+mn-ea"/>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20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20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p:txBody>
          <a:bodyPr/>
          <a:lstStyle/>
          <a:p>
            <a:pPr algn="ctr" eaLnBrk="1" hangingPunct="1"/>
            <a:r>
              <a:rPr lang="fa-IR" smtClean="0">
                <a:cs typeface="B Nazanin" pitchFamily="2" charset="-78"/>
              </a:rPr>
              <a:t>ويرايش نامه</a:t>
            </a:r>
          </a:p>
        </p:txBody>
      </p:sp>
      <p:sp>
        <p:nvSpPr>
          <p:cNvPr id="3" name="Content Placeholder 2"/>
          <p:cNvSpPr>
            <a:spLocks noGrp="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قابليت: شايستگی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قيموميت: سرپرستی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کراراً: پياپی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تجليل: بزرگداشت</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تذکار: يادآوری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تشريک مساعی: هم ياری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تهييج: برانگيختن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جديدالاحداث: نوساز</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جديدالتأسيس: نوبنياد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حدود و ثغور: مرزها</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حق العمل: دستمزد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حق الزحمه: کارمزد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حيطه: گستره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خارق العاده: شگفت</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دستورالعمل: راهکار(راهبرد)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20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20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762000"/>
            <a:ext cx="8229600" cy="1143000"/>
          </a:xfrm>
        </p:spPr>
        <p:txBody>
          <a:bodyPr/>
          <a:lstStyle/>
          <a:p>
            <a:pPr algn="ctr" eaLnBrk="1" hangingPunct="1"/>
            <a:r>
              <a:rPr lang="fa-IR" sz="3600" b="1" smtClean="0">
                <a:cs typeface="B Nazanin" pitchFamily="2" charset="-78"/>
              </a:rPr>
              <a:t>انواع نامه های اداری بر اساس نوع گيرنده</a:t>
            </a:r>
          </a:p>
        </p:txBody>
      </p:sp>
      <p:sp>
        <p:nvSpPr>
          <p:cNvPr id="8195" name="Content Placeholder 2"/>
          <p:cNvSpPr>
            <a:spLocks noGrp="1"/>
          </p:cNvSpPr>
          <p:nvPr>
            <p:ph idx="1"/>
          </p:nvPr>
        </p:nvSpPr>
        <p:spPr/>
        <p:txBody>
          <a:bodyPr/>
          <a:lstStyle/>
          <a:p>
            <a:pPr eaLnBrk="1" hangingPunct="1"/>
            <a:r>
              <a:rPr lang="fa-IR" b="1" smtClean="0">
                <a:cs typeface="B Nazanin" pitchFamily="2" charset="-78"/>
              </a:rPr>
              <a:t>نامه ی اداره به اداره</a:t>
            </a:r>
          </a:p>
          <a:p>
            <a:pPr eaLnBrk="1" hangingPunct="1"/>
            <a:r>
              <a:rPr lang="fa-IR" b="1" smtClean="0">
                <a:cs typeface="B Nazanin" pitchFamily="2" charset="-78"/>
              </a:rPr>
              <a:t>نامه ی اداره به شخص</a:t>
            </a:r>
          </a:p>
          <a:p>
            <a:pPr eaLnBrk="1" hangingPunct="1"/>
            <a:r>
              <a:rPr lang="fa-IR" b="1" smtClean="0">
                <a:cs typeface="B Nazanin" pitchFamily="2" charset="-78"/>
              </a:rPr>
              <a:t>نامه ی شخص به اداره</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20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20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fade">
                                      <p:cBhvr>
                                        <p:cTn id="17" dur="20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pPr algn="ctr" eaLnBrk="1" hangingPunct="1"/>
            <a:r>
              <a:rPr lang="fa-IR" smtClean="0">
                <a:cs typeface="B Nazanin" pitchFamily="2" charset="-78"/>
              </a:rPr>
              <a:t>ويرايش نامه</a:t>
            </a:r>
          </a:p>
        </p:txBody>
      </p:sp>
      <p:sp>
        <p:nvSpPr>
          <p:cNvPr id="3" name="Content Placeholder 2"/>
          <p:cNvSpPr>
            <a:spLocks noGrp="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سهل الوصول: آسان ياب</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کماکان: هم چنان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لااقل: دست کم</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لذا: بنابراين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لوازم التحرير: نوشت افزار</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لاينفک: جدانشدنی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لاينقطع: همواره، پيوسته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ماحصل: دستاورد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متحدالشکل: همسان، همانند</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متضمن: دربرگيرنده</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متواتر: پی درپی</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مدينه ی فاضله: آرمان شهر</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مرحوم: شادروان</a:t>
            </a:r>
          </a:p>
          <a:p>
            <a:pPr marL="274320" indent="-274320" eaLnBrk="1" fontAlgn="auto" hangingPunct="1">
              <a:spcAft>
                <a:spcPts val="0"/>
              </a:spcAft>
              <a:buClr>
                <a:schemeClr val="accent3"/>
              </a:buClr>
              <a:buFont typeface="Wingdings 2"/>
              <a:buChar char=""/>
              <a:defRPr/>
            </a:pPr>
            <a:r>
              <a:rPr lang="fa-IR" b="1" dirty="0" smtClean="0">
                <a:ea typeface="+mn-ea"/>
                <a:cs typeface="B Nazanin" pitchFamily="2" charset="-78"/>
              </a:rPr>
              <a:t>مستلزم: نياز مند</a:t>
            </a:r>
          </a:p>
          <a:p>
            <a:pPr marL="274320" indent="-274320" eaLnBrk="1" fontAlgn="auto" hangingPunct="1">
              <a:spcAft>
                <a:spcPts val="0"/>
              </a:spcAft>
              <a:buClr>
                <a:schemeClr val="accent3"/>
              </a:buClr>
              <a:buFont typeface="Wingdings 2"/>
              <a:buChar char=""/>
              <a:defRPr/>
            </a:pPr>
            <a:endParaRPr lang="fa-IR" b="1" dirty="0" smtClean="0">
              <a:ea typeface="+mn-ea"/>
              <a:cs typeface="B Nazanin" pitchFamily="2" charset="-78"/>
            </a:endParaRPr>
          </a:p>
          <a:p>
            <a:pPr marL="274320" indent="-274320" eaLnBrk="1" fontAlgn="auto" hangingPunct="1">
              <a:spcAft>
                <a:spcPts val="0"/>
              </a:spcAft>
              <a:buClr>
                <a:schemeClr val="accent3"/>
              </a:buClr>
              <a:buFont typeface="Wingdings 2"/>
              <a:buChar char=""/>
              <a:defRPr/>
            </a:pPr>
            <a:endParaRPr lang="fa-IR" b="1" dirty="0">
              <a:ea typeface="+mn-ea"/>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20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pPr algn="ctr" eaLnBrk="1" hangingPunct="1"/>
            <a:r>
              <a:rPr lang="fa-IR" smtClean="0"/>
              <a:t>ويرايش نامه</a:t>
            </a:r>
          </a:p>
        </p:txBody>
      </p:sp>
      <p:sp>
        <p:nvSpPr>
          <p:cNvPr id="31747" name="Content Placeholder 2"/>
          <p:cNvSpPr>
            <a:spLocks noGrp="1"/>
          </p:cNvSpPr>
          <p:nvPr>
            <p:ph idx="1"/>
          </p:nvPr>
        </p:nvSpPr>
        <p:spPr/>
        <p:txBody>
          <a:bodyPr/>
          <a:lstStyle/>
          <a:p>
            <a:pPr eaLnBrk="1" hangingPunct="1">
              <a:buFont typeface="Wingdings 2" pitchFamily="18" charset="2"/>
              <a:buNone/>
            </a:pPr>
            <a:endParaRPr lang="fa-IR" sz="1800" b="1" smtClean="0">
              <a:cs typeface="B Nazanin" pitchFamily="2" charset="-78"/>
            </a:endParaRPr>
          </a:p>
          <a:p>
            <a:pPr eaLnBrk="1" hangingPunct="1"/>
            <a:r>
              <a:rPr lang="fa-IR" sz="1800" b="1" smtClean="0">
                <a:cs typeface="B Nazanin" pitchFamily="2" charset="-78"/>
              </a:rPr>
              <a:t>مبادرت با انجام آن کرد: آن کار را انجام داد.</a:t>
            </a:r>
          </a:p>
          <a:p>
            <a:pPr eaLnBrk="1" hangingPunct="1"/>
            <a:r>
              <a:rPr lang="fa-IR" sz="1800" b="1" smtClean="0">
                <a:cs typeface="B Nazanin" pitchFamily="2" charset="-78"/>
              </a:rPr>
              <a:t>حضور به هم رساندن: حاضر شدن</a:t>
            </a:r>
          </a:p>
          <a:p>
            <a:pPr eaLnBrk="1" hangingPunct="1"/>
            <a:r>
              <a:rPr lang="fa-IR" sz="1800" b="1" smtClean="0">
                <a:cs typeface="B Nazanin" pitchFamily="2" charset="-78"/>
              </a:rPr>
              <a:t>تماس حاصل نمودن: تماس گرفتن، تلفن کردن</a:t>
            </a:r>
          </a:p>
          <a:p>
            <a:pPr eaLnBrk="1" hangingPunct="1"/>
            <a:r>
              <a:rPr lang="fa-IR" sz="1800" b="1" smtClean="0">
                <a:cs typeface="B Nazanin" pitchFamily="2" charset="-78"/>
              </a:rPr>
              <a:t>تسويه حساب يا تصفيه حساب</a:t>
            </a:r>
          </a:p>
          <a:p>
            <a:pPr eaLnBrk="1" hangingPunct="1"/>
            <a:r>
              <a:rPr lang="fa-IR" sz="1800" b="1" smtClean="0">
                <a:cs typeface="B Nazanin" pitchFamily="2" charset="-78"/>
              </a:rPr>
              <a:t>احسن / احسنت</a:t>
            </a:r>
          </a:p>
          <a:p>
            <a:pPr eaLnBrk="1" hangingPunct="1"/>
            <a:r>
              <a:rPr lang="fa-IR" sz="1800" b="1" smtClean="0">
                <a:cs typeface="B Nazanin" pitchFamily="2" charset="-78"/>
              </a:rPr>
              <a:t>تکميل نقايص</a:t>
            </a:r>
          </a:p>
          <a:p>
            <a:pPr eaLnBrk="1" hangingPunct="1"/>
            <a:r>
              <a:rPr lang="fa-IR" sz="1800" b="1" smtClean="0">
                <a:cs typeface="B Nazanin" pitchFamily="2" charset="-78"/>
              </a:rPr>
              <a:t>الغا/ القا</a:t>
            </a:r>
          </a:p>
          <a:p>
            <a:pPr eaLnBrk="1" hangingPunct="1"/>
            <a:r>
              <a:rPr lang="fa-IR" sz="1800" b="1" smtClean="0">
                <a:cs typeface="B Nazanin" pitchFamily="2" charset="-78"/>
              </a:rPr>
              <a:t>لازم به ذکر است: شايان گفتن / ذکر است</a:t>
            </a:r>
          </a:p>
          <a:p>
            <a:pPr eaLnBrk="1" hangingPunct="1"/>
            <a:r>
              <a:rPr lang="fa-IR" sz="1800" b="1" smtClean="0">
                <a:cs typeface="B Nazanin" pitchFamily="2" charset="-78"/>
              </a:rPr>
              <a:t>استعفا / استيفا</a:t>
            </a:r>
          </a:p>
          <a:p>
            <a:pPr eaLnBrk="1" hangingPunct="1"/>
            <a:r>
              <a:rPr lang="fa-IR" sz="1800" b="1" smtClean="0">
                <a:cs typeface="B Nazanin" pitchFamily="2" charset="-78"/>
              </a:rPr>
              <a:t>روی شما حساب می کنم: انتظار دارم</a:t>
            </a:r>
          </a:p>
          <a:p>
            <a:pPr eaLnBrk="1" hangingPunct="1"/>
            <a:r>
              <a:rPr lang="fa-IR" sz="1800" b="1" smtClean="0">
                <a:cs typeface="B Nazanin" pitchFamily="2" charset="-78"/>
              </a:rPr>
              <a:t>نقطه نظر: ديدگاه</a:t>
            </a:r>
          </a:p>
          <a:p>
            <a:pPr eaLnBrk="1" hangingPunct="1"/>
            <a:r>
              <a:rPr lang="fa-IR" sz="1800" b="1" smtClean="0">
                <a:cs typeface="B Nazanin" pitchFamily="2" charset="-78"/>
              </a:rPr>
              <a:t>وقت گذاشتن: وقت صرف کردن</a:t>
            </a:r>
          </a:p>
          <a:p>
            <a:pPr eaLnBrk="1" hangingPunct="1"/>
            <a:endParaRPr lang="fa-IR" sz="1800" b="1" smtClean="0">
              <a:cs typeface="B Nazanin" pitchFamily="2" charset="-78"/>
            </a:endParaRPr>
          </a:p>
          <a:p>
            <a:pPr eaLnBrk="1" hangingPunct="1"/>
            <a:endParaRPr lang="fa-IR" sz="1800" b="1" smtClean="0">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Effect transition="in" filter="fade">
                                      <p:cBhvr>
                                        <p:cTn id="7" dur="2000"/>
                                        <p:tgtEl>
                                          <p:spTgt spid="317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Effect transition="in" filter="fade">
                                      <p:cBhvr>
                                        <p:cTn id="12" dur="2000"/>
                                        <p:tgtEl>
                                          <p:spTgt spid="317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7">
                                            <p:txEl>
                                              <p:pRg st="3" end="3"/>
                                            </p:txEl>
                                          </p:spTgt>
                                        </p:tgtEl>
                                        <p:attrNameLst>
                                          <p:attrName>style.visibility</p:attrName>
                                        </p:attrNameLst>
                                      </p:cBhvr>
                                      <p:to>
                                        <p:strVal val="visible"/>
                                      </p:to>
                                    </p:set>
                                    <p:animEffect transition="in" filter="fade">
                                      <p:cBhvr>
                                        <p:cTn id="17" dur="2000"/>
                                        <p:tgtEl>
                                          <p:spTgt spid="317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747">
                                            <p:txEl>
                                              <p:pRg st="4" end="4"/>
                                            </p:txEl>
                                          </p:spTgt>
                                        </p:tgtEl>
                                        <p:attrNameLst>
                                          <p:attrName>style.visibility</p:attrName>
                                        </p:attrNameLst>
                                      </p:cBhvr>
                                      <p:to>
                                        <p:strVal val="visible"/>
                                      </p:to>
                                    </p:set>
                                    <p:animEffect transition="in" filter="fade">
                                      <p:cBhvr>
                                        <p:cTn id="22" dur="2000"/>
                                        <p:tgtEl>
                                          <p:spTgt spid="317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animEffect transition="in" filter="fade">
                                      <p:cBhvr>
                                        <p:cTn id="27" dur="2000"/>
                                        <p:tgtEl>
                                          <p:spTgt spid="3174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747">
                                            <p:txEl>
                                              <p:pRg st="6" end="6"/>
                                            </p:txEl>
                                          </p:spTgt>
                                        </p:tgtEl>
                                        <p:attrNameLst>
                                          <p:attrName>style.visibility</p:attrName>
                                        </p:attrNameLst>
                                      </p:cBhvr>
                                      <p:to>
                                        <p:strVal val="visible"/>
                                      </p:to>
                                    </p:set>
                                    <p:animEffect transition="in" filter="fade">
                                      <p:cBhvr>
                                        <p:cTn id="32" dur="2000"/>
                                        <p:tgtEl>
                                          <p:spTgt spid="3174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747">
                                            <p:txEl>
                                              <p:pRg st="7" end="7"/>
                                            </p:txEl>
                                          </p:spTgt>
                                        </p:tgtEl>
                                        <p:attrNameLst>
                                          <p:attrName>style.visibility</p:attrName>
                                        </p:attrNameLst>
                                      </p:cBhvr>
                                      <p:to>
                                        <p:strVal val="visible"/>
                                      </p:to>
                                    </p:set>
                                    <p:animEffect transition="in" filter="fade">
                                      <p:cBhvr>
                                        <p:cTn id="37" dur="2000"/>
                                        <p:tgtEl>
                                          <p:spTgt spid="3174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747">
                                            <p:txEl>
                                              <p:pRg st="8" end="8"/>
                                            </p:txEl>
                                          </p:spTgt>
                                        </p:tgtEl>
                                        <p:attrNameLst>
                                          <p:attrName>style.visibility</p:attrName>
                                        </p:attrNameLst>
                                      </p:cBhvr>
                                      <p:to>
                                        <p:strVal val="visible"/>
                                      </p:to>
                                    </p:set>
                                    <p:animEffect transition="in" filter="fade">
                                      <p:cBhvr>
                                        <p:cTn id="42" dur="2000"/>
                                        <p:tgtEl>
                                          <p:spTgt spid="3174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1747">
                                            <p:txEl>
                                              <p:pRg st="9" end="9"/>
                                            </p:txEl>
                                          </p:spTgt>
                                        </p:tgtEl>
                                        <p:attrNameLst>
                                          <p:attrName>style.visibility</p:attrName>
                                        </p:attrNameLst>
                                      </p:cBhvr>
                                      <p:to>
                                        <p:strVal val="visible"/>
                                      </p:to>
                                    </p:set>
                                    <p:animEffect transition="in" filter="fade">
                                      <p:cBhvr>
                                        <p:cTn id="47" dur="2000"/>
                                        <p:tgtEl>
                                          <p:spTgt spid="3174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1747">
                                            <p:txEl>
                                              <p:pRg st="10" end="10"/>
                                            </p:txEl>
                                          </p:spTgt>
                                        </p:tgtEl>
                                        <p:attrNameLst>
                                          <p:attrName>style.visibility</p:attrName>
                                        </p:attrNameLst>
                                      </p:cBhvr>
                                      <p:to>
                                        <p:strVal val="visible"/>
                                      </p:to>
                                    </p:set>
                                    <p:animEffect transition="in" filter="fade">
                                      <p:cBhvr>
                                        <p:cTn id="52" dur="2000"/>
                                        <p:tgtEl>
                                          <p:spTgt spid="31747">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1747">
                                            <p:txEl>
                                              <p:pRg st="11" end="11"/>
                                            </p:txEl>
                                          </p:spTgt>
                                        </p:tgtEl>
                                        <p:attrNameLst>
                                          <p:attrName>style.visibility</p:attrName>
                                        </p:attrNameLst>
                                      </p:cBhvr>
                                      <p:to>
                                        <p:strVal val="visible"/>
                                      </p:to>
                                    </p:set>
                                    <p:animEffect transition="in" filter="fade">
                                      <p:cBhvr>
                                        <p:cTn id="57" dur="2000"/>
                                        <p:tgtEl>
                                          <p:spTgt spid="31747">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1747">
                                            <p:txEl>
                                              <p:pRg st="12" end="12"/>
                                            </p:txEl>
                                          </p:spTgt>
                                        </p:tgtEl>
                                        <p:attrNameLst>
                                          <p:attrName>style.visibility</p:attrName>
                                        </p:attrNameLst>
                                      </p:cBhvr>
                                      <p:to>
                                        <p:strVal val="visible"/>
                                      </p:to>
                                    </p:set>
                                    <p:animEffect transition="in" filter="fade">
                                      <p:cBhvr>
                                        <p:cTn id="62" dur="2000"/>
                                        <p:tgtEl>
                                          <p:spTgt spid="3174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pPr algn="ctr" eaLnBrk="1" hangingPunct="1"/>
            <a:r>
              <a:rPr lang="fa-IR" smtClean="0"/>
              <a:t>ويرايش نامه</a:t>
            </a:r>
          </a:p>
        </p:txBody>
      </p:sp>
      <p:sp>
        <p:nvSpPr>
          <p:cNvPr id="90115" name="Content Placeholder 2"/>
          <p:cNvSpPr>
            <a:spLocks noGrp="1"/>
          </p:cNvSpPr>
          <p:nvPr>
            <p:ph idx="1"/>
          </p:nvPr>
        </p:nvSpPr>
        <p:spPr/>
        <p:txBody>
          <a:bodyPr/>
          <a:lstStyle/>
          <a:p>
            <a:pPr eaLnBrk="1" hangingPunct="1"/>
            <a:r>
              <a:rPr lang="fa-IR" sz="1800" b="1" smtClean="0">
                <a:cs typeface="B Nazanin" pitchFamily="2" charset="-78"/>
              </a:rPr>
              <a:t>منتفی/ منطفی</a:t>
            </a:r>
          </a:p>
          <a:p>
            <a:pPr eaLnBrk="1" hangingPunct="1"/>
            <a:r>
              <a:rPr lang="fa-IR" sz="1800" b="1" smtClean="0">
                <a:cs typeface="B Nazanin" pitchFamily="2" charset="-78"/>
              </a:rPr>
              <a:t>رييس جمهور/ رييس جمهوری</a:t>
            </a:r>
          </a:p>
          <a:p>
            <a:pPr eaLnBrk="1" hangingPunct="1"/>
            <a:r>
              <a:rPr lang="fa-IR" sz="1800" b="1" smtClean="0">
                <a:cs typeface="B Nazanin" pitchFamily="2" charset="-78"/>
              </a:rPr>
              <a:t>ثواب / صواب</a:t>
            </a:r>
          </a:p>
          <a:p>
            <a:pPr eaLnBrk="1" hangingPunct="1"/>
            <a:r>
              <a:rPr lang="fa-IR" sz="1800" b="1" smtClean="0">
                <a:cs typeface="B Nazanin" pitchFamily="2" charset="-78"/>
              </a:rPr>
              <a:t>پياده کردن</a:t>
            </a:r>
          </a:p>
          <a:p>
            <a:pPr eaLnBrk="1" hangingPunct="1"/>
            <a:r>
              <a:rPr lang="fa-IR" sz="1800" b="1" smtClean="0">
                <a:cs typeface="B Nazanin" pitchFamily="2" charset="-78"/>
              </a:rPr>
              <a:t>تسليت باد گفتن</a:t>
            </a:r>
          </a:p>
          <a:p>
            <a:pPr eaLnBrk="1" hangingPunct="1"/>
            <a:r>
              <a:rPr lang="fa-IR" sz="1800" b="1" smtClean="0">
                <a:cs typeface="B Nazanin" pitchFamily="2" charset="-78"/>
              </a:rPr>
              <a:t>تصادم / تصادف</a:t>
            </a:r>
          </a:p>
          <a:p>
            <a:pPr eaLnBrk="1" hangingPunct="1"/>
            <a:r>
              <a:rPr lang="fa-IR" sz="1800" b="1" smtClean="0">
                <a:cs typeface="B Nazanin" pitchFamily="2" charset="-78"/>
              </a:rPr>
              <a:t>است / هست</a:t>
            </a:r>
          </a:p>
          <a:p>
            <a:pPr eaLnBrk="1" hangingPunct="1"/>
            <a:r>
              <a:rPr lang="fa-IR" sz="1800" b="1" smtClean="0">
                <a:cs typeface="B Nazanin" pitchFamily="2" charset="-78"/>
              </a:rPr>
              <a:t>دويت، منيت</a:t>
            </a:r>
          </a:p>
          <a:p>
            <a:pPr eaLnBrk="1" hangingPunct="1"/>
            <a:endParaRPr lang="fa-IR" smtClean="0"/>
          </a:p>
          <a:p>
            <a:pPr eaLnBrk="1" hangingPunct="1"/>
            <a:endParaRPr lang="fa-IR"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pPr algn="ctr" eaLnBrk="1" hangingPunct="1"/>
            <a:r>
              <a:rPr lang="fa-IR" b="1" smtClean="0">
                <a:cs typeface="B Nazanin" pitchFamily="2" charset="-78"/>
              </a:rPr>
              <a:t>ويرايش نامه</a:t>
            </a:r>
            <a:endParaRPr lang="fa-IR" b="1" smtClean="0"/>
          </a:p>
        </p:txBody>
      </p:sp>
      <p:sp>
        <p:nvSpPr>
          <p:cNvPr id="91139" name="Content Placeholder 2"/>
          <p:cNvSpPr>
            <a:spLocks noGrp="1"/>
          </p:cNvSpPr>
          <p:nvPr>
            <p:ph idx="1"/>
          </p:nvPr>
        </p:nvSpPr>
        <p:spPr/>
        <p:txBody>
          <a:bodyPr/>
          <a:lstStyle/>
          <a:p>
            <a:pPr eaLnBrk="1" hangingPunct="1">
              <a:buFont typeface="Wingdings 2" pitchFamily="18" charset="2"/>
              <a:buNone/>
            </a:pPr>
            <a:r>
              <a:rPr lang="fa-IR" b="1" smtClean="0">
                <a:cs typeface="B Nazanin" pitchFamily="2" charset="-78"/>
              </a:rPr>
              <a:t>واژه های زايد در نامه:</a:t>
            </a:r>
          </a:p>
          <a:p>
            <a:pPr eaLnBrk="1" hangingPunct="1">
              <a:buFont typeface="Wingdings 2" pitchFamily="18" charset="2"/>
              <a:buNone/>
            </a:pPr>
            <a:r>
              <a:rPr lang="fa-IR" b="1" smtClean="0">
                <a:solidFill>
                  <a:srgbClr val="C00000"/>
                </a:solidFill>
                <a:cs typeface="B Nazanin" pitchFamily="2" charset="-78"/>
              </a:rPr>
              <a:t>به پيوست، گزارش عملکرد يک ساله ی اين اداره جهت استحضار تقديم </a:t>
            </a:r>
            <a:r>
              <a:rPr lang="fa-IR" b="1" smtClean="0">
                <a:cs typeface="B Nazanin" pitchFamily="2" charset="-78"/>
              </a:rPr>
              <a:t>حضور </a:t>
            </a:r>
            <a:r>
              <a:rPr lang="fa-IR" b="1" smtClean="0">
                <a:solidFill>
                  <a:srgbClr val="C00000"/>
                </a:solidFill>
                <a:cs typeface="B Nazanin" pitchFamily="2" charset="-78"/>
              </a:rPr>
              <a:t>می گردد.</a:t>
            </a:r>
          </a:p>
          <a:p>
            <a:pPr eaLnBrk="1" hangingPunct="1">
              <a:buFontTx/>
              <a:buChar char="-"/>
            </a:pPr>
            <a:r>
              <a:rPr lang="fa-IR" b="1" smtClean="0">
                <a:solidFill>
                  <a:srgbClr val="C00000"/>
                </a:solidFill>
                <a:cs typeface="B Nazanin" pitchFamily="2" charset="-78"/>
              </a:rPr>
              <a:t>سير گردش کار</a:t>
            </a:r>
          </a:p>
          <a:p>
            <a:pPr eaLnBrk="1" hangingPunct="1">
              <a:buFontTx/>
              <a:buChar char="-"/>
            </a:pPr>
            <a:r>
              <a:rPr lang="fa-IR" b="1" smtClean="0">
                <a:solidFill>
                  <a:srgbClr val="C00000"/>
                </a:solidFill>
                <a:cs typeface="B Nazanin" pitchFamily="2" charset="-78"/>
              </a:rPr>
              <a:t>مدخل ورودی</a:t>
            </a:r>
          </a:p>
          <a:p>
            <a:pPr eaLnBrk="1" hangingPunct="1">
              <a:buFontTx/>
              <a:buChar char="-"/>
            </a:pPr>
            <a:r>
              <a:rPr lang="fa-IR" b="1" smtClean="0">
                <a:solidFill>
                  <a:srgbClr val="C00000"/>
                </a:solidFill>
                <a:cs typeface="B Nazanin" pitchFamily="2" charset="-78"/>
              </a:rPr>
              <a:t>از قبل پيش بينی کردن</a:t>
            </a:r>
          </a:p>
          <a:p>
            <a:pPr eaLnBrk="1" hangingPunct="1">
              <a:buFontTx/>
              <a:buChar char="-"/>
            </a:pPr>
            <a:r>
              <a:rPr lang="fa-IR" b="1" smtClean="0">
                <a:solidFill>
                  <a:srgbClr val="C00000"/>
                </a:solidFill>
                <a:cs typeface="B Nazanin" pitchFamily="2" charset="-78"/>
              </a:rPr>
              <a:t>و...</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a:xfrm>
            <a:off x="457200" y="685800"/>
            <a:ext cx="8229600" cy="1143000"/>
          </a:xfrm>
        </p:spPr>
        <p:txBody>
          <a:bodyPr/>
          <a:lstStyle/>
          <a:p>
            <a:pPr algn="ctr" eaLnBrk="1" hangingPunct="1"/>
            <a:r>
              <a:rPr lang="fa-IR" b="1" smtClean="0">
                <a:cs typeface="B Nazanin" pitchFamily="2" charset="-78"/>
              </a:rPr>
              <a:t>ويرايش نامه</a:t>
            </a:r>
            <a:endParaRPr lang="fa-IR" b="1" smtClean="0"/>
          </a:p>
        </p:txBody>
      </p:sp>
      <p:sp>
        <p:nvSpPr>
          <p:cNvPr id="3" name="Content Placeholder 2"/>
          <p:cNvSpPr>
            <a:spLocks noGrp="1"/>
          </p:cNvSpPr>
          <p:nvPr>
            <p:ph idx="1"/>
          </p:nvPr>
        </p:nvSpPr>
        <p:spPr>
          <a:xfrm>
            <a:off x="457200" y="1858963"/>
            <a:ext cx="8229600" cy="4389437"/>
          </a:xfrm>
        </p:spPr>
        <p:txBody>
          <a:bodyPr>
            <a:normAutofit fontScale="92500" lnSpcReduction="20000"/>
          </a:bodyPr>
          <a:lstStyle/>
          <a:p>
            <a:pPr eaLnBrk="1" hangingPunct="1">
              <a:lnSpc>
                <a:spcPct val="80000"/>
              </a:lnSpc>
              <a:defRPr/>
            </a:pPr>
            <a:r>
              <a:rPr lang="fa-IR" sz="1800" b="1" dirty="0" smtClean="0">
                <a:cs typeface="B Nazanin" pitchFamily="2" charset="-78"/>
              </a:rPr>
              <a:t>پرهيز از دراز نويسی:</a:t>
            </a:r>
          </a:p>
          <a:p>
            <a:pPr eaLnBrk="1" hangingPunct="1">
              <a:lnSpc>
                <a:spcPct val="80000"/>
              </a:lnSpc>
              <a:defRPr/>
            </a:pPr>
            <a:r>
              <a:rPr lang="fa-IR" sz="1800" b="1" dirty="0" smtClean="0">
                <a:cs typeface="B Nazanin" pitchFamily="2" charset="-78"/>
              </a:rPr>
              <a:t>برخوردار بودن: داشتن</a:t>
            </a:r>
          </a:p>
          <a:p>
            <a:pPr eaLnBrk="1" hangingPunct="1">
              <a:lnSpc>
                <a:spcPct val="80000"/>
              </a:lnSpc>
              <a:defRPr/>
            </a:pPr>
            <a:r>
              <a:rPr lang="fa-IR" sz="1800" b="1" dirty="0" smtClean="0">
                <a:cs typeface="B Nazanin" pitchFamily="2" charset="-78"/>
              </a:rPr>
              <a:t>به رشته تحرير در آوردن: نوشتن</a:t>
            </a:r>
          </a:p>
          <a:p>
            <a:pPr eaLnBrk="1" hangingPunct="1">
              <a:lnSpc>
                <a:spcPct val="80000"/>
              </a:lnSpc>
              <a:defRPr/>
            </a:pPr>
            <a:r>
              <a:rPr lang="fa-IR" sz="1800" b="1" dirty="0" smtClean="0">
                <a:cs typeface="B Nazanin" pitchFamily="2" charset="-78"/>
              </a:rPr>
              <a:t>به عمل آوردن: کردن</a:t>
            </a:r>
          </a:p>
          <a:p>
            <a:pPr eaLnBrk="1" hangingPunct="1">
              <a:lnSpc>
                <a:spcPct val="80000"/>
              </a:lnSpc>
              <a:defRPr/>
            </a:pPr>
            <a:r>
              <a:rPr lang="fa-IR" sz="1800" b="1" dirty="0" smtClean="0">
                <a:cs typeface="B Nazanin" pitchFamily="2" charset="-78"/>
              </a:rPr>
              <a:t>به قتل رساندن: کشتن</a:t>
            </a:r>
          </a:p>
          <a:p>
            <a:pPr eaLnBrk="1" hangingPunct="1">
              <a:lnSpc>
                <a:spcPct val="80000"/>
              </a:lnSpc>
              <a:defRPr/>
            </a:pPr>
            <a:r>
              <a:rPr lang="fa-IR" sz="1800" b="1" dirty="0" smtClean="0">
                <a:cs typeface="B Nazanin" pitchFamily="2" charset="-78"/>
              </a:rPr>
              <a:t>مورد ستايش قرار د ادن: ستودن</a:t>
            </a:r>
          </a:p>
          <a:p>
            <a:pPr eaLnBrk="1" hangingPunct="1">
              <a:lnSpc>
                <a:spcPct val="80000"/>
              </a:lnSpc>
              <a:defRPr/>
            </a:pPr>
            <a:r>
              <a:rPr lang="fa-IR" sz="1800" b="1" dirty="0" smtClean="0">
                <a:cs typeface="B Nazanin" pitchFamily="2" charset="-78"/>
              </a:rPr>
              <a:t>مورد تشويق قرار دادن: تشويق کردن</a:t>
            </a:r>
          </a:p>
          <a:p>
            <a:pPr eaLnBrk="1" hangingPunct="1">
              <a:lnSpc>
                <a:spcPct val="80000"/>
              </a:lnSpc>
              <a:defRPr/>
            </a:pPr>
            <a:r>
              <a:rPr lang="fa-IR" sz="1800" b="1" dirty="0" smtClean="0">
                <a:cs typeface="B Nazanin" pitchFamily="2" charset="-78"/>
              </a:rPr>
              <a:t>خريداری کردن: خريدن</a:t>
            </a:r>
          </a:p>
          <a:p>
            <a:pPr eaLnBrk="1" hangingPunct="1">
              <a:lnSpc>
                <a:spcPct val="80000"/>
              </a:lnSpc>
              <a:defRPr/>
            </a:pPr>
            <a:r>
              <a:rPr lang="fa-IR" sz="1800" b="1" dirty="0" smtClean="0">
                <a:cs typeface="B Nazanin" pitchFamily="2" charset="-78"/>
              </a:rPr>
              <a:t>مورد تصويب قرار دادن: تصويب کردن</a:t>
            </a:r>
          </a:p>
          <a:p>
            <a:pPr eaLnBrk="1" hangingPunct="1">
              <a:lnSpc>
                <a:spcPct val="80000"/>
              </a:lnSpc>
              <a:defRPr/>
            </a:pPr>
            <a:r>
              <a:rPr lang="fa-IR" sz="1800" b="1" dirty="0" smtClean="0">
                <a:cs typeface="B Nazanin" pitchFamily="2" charset="-78"/>
              </a:rPr>
              <a:t>رأس ساعت: ساعت</a:t>
            </a:r>
          </a:p>
          <a:p>
            <a:pPr eaLnBrk="1" hangingPunct="1">
              <a:lnSpc>
                <a:spcPct val="80000"/>
              </a:lnSpc>
              <a:defRPr/>
            </a:pPr>
            <a:r>
              <a:rPr lang="fa-IR" sz="1800" b="1" dirty="0" smtClean="0">
                <a:cs typeface="B Nazanin" pitchFamily="2" charset="-78"/>
              </a:rPr>
              <a:t>در جريان قرار دادن:</a:t>
            </a:r>
          </a:p>
          <a:p>
            <a:pPr eaLnBrk="1" hangingPunct="1">
              <a:lnSpc>
                <a:spcPct val="80000"/>
              </a:lnSpc>
              <a:defRPr/>
            </a:pPr>
            <a:r>
              <a:rPr lang="fa-IR" sz="1800" b="1" dirty="0" smtClean="0">
                <a:cs typeface="B Nazanin" pitchFamily="2" charset="-78"/>
              </a:rPr>
              <a:t>اطلاع حاصل کردن:</a:t>
            </a:r>
          </a:p>
          <a:p>
            <a:pPr eaLnBrk="1" hangingPunct="1">
              <a:lnSpc>
                <a:spcPct val="80000"/>
              </a:lnSpc>
              <a:defRPr/>
            </a:pPr>
            <a:r>
              <a:rPr lang="fa-IR" sz="1800" b="1" dirty="0" smtClean="0">
                <a:cs typeface="B Nazanin" pitchFamily="2" charset="-78"/>
              </a:rPr>
              <a:t>به فراموشی سپردن:</a:t>
            </a:r>
          </a:p>
          <a:p>
            <a:pPr eaLnBrk="1" hangingPunct="1">
              <a:lnSpc>
                <a:spcPct val="80000"/>
              </a:lnSpc>
              <a:defRPr/>
            </a:pPr>
            <a:r>
              <a:rPr lang="fa-IR" sz="1800" b="1" dirty="0" smtClean="0">
                <a:cs typeface="B Nazanin" pitchFamily="2" charset="-78"/>
              </a:rPr>
              <a:t>به مورد اجرا گذاشتن:</a:t>
            </a:r>
          </a:p>
          <a:p>
            <a:pPr eaLnBrk="1" hangingPunct="1">
              <a:lnSpc>
                <a:spcPct val="80000"/>
              </a:lnSpc>
              <a:defRPr/>
            </a:pPr>
            <a:r>
              <a:rPr lang="fa-IR" sz="1800" b="1" dirty="0" smtClean="0">
                <a:cs typeface="B Nazanin" pitchFamily="2" charset="-78"/>
              </a:rPr>
              <a:t>تهويه ی هوا:</a:t>
            </a:r>
          </a:p>
          <a:p>
            <a:pPr eaLnBrk="1" hangingPunct="1">
              <a:lnSpc>
                <a:spcPct val="80000"/>
              </a:lnSpc>
              <a:defRPr/>
            </a:pPr>
            <a:r>
              <a:rPr lang="fa-IR" sz="1800" b="1" dirty="0" smtClean="0">
                <a:cs typeface="B Nazanin" pitchFamily="2" charset="-78"/>
              </a:rPr>
              <a:t>سنگ حجر الاسود:</a:t>
            </a:r>
          </a:p>
          <a:p>
            <a:pPr eaLnBrk="1" hangingPunct="1">
              <a:lnSpc>
                <a:spcPct val="80000"/>
              </a:lnSpc>
              <a:defRPr/>
            </a:pPr>
            <a:r>
              <a:rPr lang="fa-IR" sz="1800" b="1" dirty="0" smtClean="0">
                <a:cs typeface="B Nazanin" pitchFamily="2" charset="-78"/>
              </a:rPr>
              <a:t>سن 25 سالگي</a:t>
            </a:r>
          </a:p>
          <a:p>
            <a:pPr eaLnBrk="1" hangingPunct="1">
              <a:lnSpc>
                <a:spcPct val="80000"/>
              </a:lnSpc>
              <a:defRPr/>
            </a:pPr>
            <a:endParaRPr lang="fa-IR" sz="1800" b="1" dirty="0" smtClean="0">
              <a:cs typeface="B Nazanin" pitchFamily="2" charset="-78"/>
            </a:endParaRPr>
          </a:p>
          <a:p>
            <a:pPr eaLnBrk="1" hangingPunct="1">
              <a:lnSpc>
                <a:spcPct val="80000"/>
              </a:lnSpc>
              <a:defRPr/>
            </a:pPr>
            <a:endParaRPr lang="fa-IR" sz="1800" b="1" dirty="0" smtClean="0">
              <a:cs typeface="B Nazanin" pitchFamily="2" charset="-78"/>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p:txBody>
          <a:bodyPr/>
          <a:lstStyle/>
          <a:p>
            <a:pPr algn="ctr"/>
            <a:r>
              <a:rPr lang="fa-IR" smtClean="0">
                <a:cs typeface="B Nazanin" pitchFamily="2" charset="-78"/>
              </a:rPr>
              <a:t>ويرايش نامه</a:t>
            </a:r>
          </a:p>
        </p:txBody>
      </p:sp>
      <p:sp>
        <p:nvSpPr>
          <p:cNvPr id="3" name="Content Placeholder 2"/>
          <p:cNvSpPr>
            <a:spLocks noGrp="1"/>
          </p:cNvSpPr>
          <p:nvPr>
            <p:ph idx="1"/>
          </p:nvPr>
        </p:nvSpPr>
        <p:spPr/>
        <p:txBody>
          <a:bodyPr/>
          <a:lstStyle/>
          <a:p>
            <a:r>
              <a:rPr lang="fa-IR" b="1" smtClean="0">
                <a:cs typeface="B Nazanin" pitchFamily="2" charset="-78"/>
              </a:rPr>
              <a:t>ساير شهرهای ديگر</a:t>
            </a:r>
          </a:p>
          <a:p>
            <a:r>
              <a:rPr lang="fa-IR" b="1" smtClean="0">
                <a:cs typeface="B Nazanin" pitchFamily="2" charset="-78"/>
              </a:rPr>
              <a:t>مفيد فايده</a:t>
            </a:r>
          </a:p>
          <a:p>
            <a:r>
              <a:rPr lang="fa-IR" b="1" smtClean="0">
                <a:cs typeface="B Nazanin" pitchFamily="2" charset="-78"/>
              </a:rPr>
              <a:t>برعليه</a:t>
            </a:r>
          </a:p>
          <a:p>
            <a:r>
              <a:rPr lang="fa-IR" b="1" smtClean="0">
                <a:cs typeface="B Nazanin" pitchFamily="2" charset="-78"/>
              </a:rPr>
              <a:t>ريسک خطرناک</a:t>
            </a:r>
          </a:p>
          <a:p>
            <a:r>
              <a:rPr lang="fa-IR" b="1" smtClean="0">
                <a:cs typeface="B Nazanin" pitchFamily="2" charset="-78"/>
              </a:rPr>
              <a:t>بورسيه بگير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pPr algn="ctr"/>
            <a:r>
              <a:rPr lang="fa-IR" smtClean="0">
                <a:cs typeface="B Nazanin" pitchFamily="2" charset="-78"/>
              </a:rPr>
              <a:t>ابهام معنايی</a:t>
            </a:r>
          </a:p>
        </p:txBody>
      </p:sp>
      <p:sp>
        <p:nvSpPr>
          <p:cNvPr id="3" name="Content Placeholder 2"/>
          <p:cNvSpPr>
            <a:spLocks noGrp="1"/>
          </p:cNvSpPr>
          <p:nvPr>
            <p:ph idx="1"/>
          </p:nvPr>
        </p:nvSpPr>
        <p:spPr/>
        <p:txBody>
          <a:bodyPr/>
          <a:lstStyle/>
          <a:p>
            <a:r>
              <a:rPr lang="fa-IR" b="1" smtClean="0">
                <a:cs typeface="B Nazanin" pitchFamily="2" charset="-78"/>
              </a:rPr>
              <a:t>ديروز آقای پزشکی از من عيادت کرد.</a:t>
            </a:r>
          </a:p>
          <a:p>
            <a:r>
              <a:rPr lang="fa-IR" b="1" smtClean="0">
                <a:cs typeface="B Nazanin" pitchFamily="2" charset="-78"/>
              </a:rPr>
              <a:t>يکی از معضلات جامعه ی امروز ما خانواده است.</a:t>
            </a:r>
          </a:p>
          <a:p>
            <a:r>
              <a:rPr lang="fa-IR" b="1" smtClean="0">
                <a:cs typeface="B Nazanin" pitchFamily="2" charset="-78"/>
              </a:rPr>
              <a:t>اشيای سرقت شده توسط نيروی انتظامی کشف شد.</a:t>
            </a:r>
          </a:p>
          <a:p>
            <a:r>
              <a:rPr lang="fa-IR" b="1" smtClean="0">
                <a:cs typeface="B Nazanin" pitchFamily="2" charset="-78"/>
              </a:rPr>
              <a:t>انصافاً نوشته های شما حرفی ندارد.</a:t>
            </a:r>
          </a:p>
          <a:p>
            <a:r>
              <a:rPr lang="fa-IR" b="1" smtClean="0">
                <a:cs typeface="B Nazanin" pitchFamily="2" charset="-78"/>
              </a:rPr>
              <a:t>بايد مراقب باشيم به گناهان کوچک آلوده نشويم.</a:t>
            </a:r>
          </a:p>
          <a:p>
            <a:r>
              <a:rPr lang="fa-IR" b="1" smtClean="0">
                <a:cs typeface="B Nazanin" pitchFamily="2" charset="-78"/>
              </a:rPr>
              <a:t>علی به ديدار حسن رفت، او به وی گفت:</a:t>
            </a:r>
          </a:p>
          <a:p>
            <a:endParaRPr lang="fa-IR" b="1" smtClean="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pPr algn="ctr"/>
            <a:r>
              <a:rPr lang="fa-IR" b="1" smtClean="0">
                <a:cs typeface="B Nazanin" pitchFamily="2" charset="-78"/>
              </a:rPr>
              <a:t>ويرايش نامه</a:t>
            </a:r>
            <a:endParaRPr lang="fa-IR" smtClean="0"/>
          </a:p>
        </p:txBody>
      </p:sp>
      <p:sp>
        <p:nvSpPr>
          <p:cNvPr id="3" name="Content Placeholder 2"/>
          <p:cNvSpPr>
            <a:spLocks noGrp="1"/>
          </p:cNvSpPr>
          <p:nvPr>
            <p:ph idx="1"/>
          </p:nvPr>
        </p:nvSpPr>
        <p:spPr/>
        <p:txBody>
          <a:bodyPr/>
          <a:lstStyle/>
          <a:p>
            <a:r>
              <a:rPr lang="fa-IR" b="1" smtClean="0">
                <a:solidFill>
                  <a:srgbClr val="C00000"/>
                </a:solidFill>
                <a:cs typeface="B Nazanin" pitchFamily="2" charset="-78"/>
              </a:rPr>
              <a:t>جمع مکسر</a:t>
            </a:r>
            <a:endParaRPr lang="fa-IR" b="1" smtClean="0">
              <a:cs typeface="B Nazanin" pitchFamily="2" charset="-78"/>
            </a:endParaRPr>
          </a:p>
          <a:p>
            <a:pPr>
              <a:buFontTx/>
              <a:buChar char="-"/>
            </a:pPr>
            <a:r>
              <a:rPr lang="fa-IR" b="1" smtClean="0">
                <a:cs typeface="B Nazanin" pitchFamily="2" charset="-78"/>
              </a:rPr>
              <a:t>جمع مکسر کلمات فارسی اصيل مانند فرامين، بنادر، دراويش، خوانين، خواتين و... نادرست است.</a:t>
            </a:r>
          </a:p>
          <a:p>
            <a:pPr>
              <a:buFontTx/>
              <a:buChar char="-"/>
            </a:pPr>
            <a:r>
              <a:rPr lang="fa-IR" b="1" smtClean="0">
                <a:solidFill>
                  <a:srgbClr val="C00000"/>
                </a:solidFill>
                <a:cs typeface="B Nazanin" pitchFamily="2" charset="-78"/>
              </a:rPr>
              <a:t> </a:t>
            </a:r>
            <a:r>
              <a:rPr lang="fa-IR" b="1" smtClean="0">
                <a:cs typeface="B Nazanin" pitchFamily="2" charset="-78"/>
              </a:rPr>
              <a:t>جمع بستن جمع مکسر نادرست است؛ مانند عجايب ها، ملل ها و...</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algn="ctr" eaLnBrk="1" hangingPunct="1"/>
            <a:r>
              <a:rPr lang="fa-IR" b="1" smtClean="0">
                <a:cs typeface="B Nazanin" pitchFamily="2" charset="-78"/>
              </a:rPr>
              <a:t>ويرايش نامه</a:t>
            </a:r>
            <a:endParaRPr lang="fa-IR" b="1" smtClean="0"/>
          </a:p>
        </p:txBody>
      </p:sp>
      <p:sp>
        <p:nvSpPr>
          <p:cNvPr id="35843" name="Content Placeholder 2"/>
          <p:cNvSpPr>
            <a:spLocks noGrp="1"/>
          </p:cNvSpPr>
          <p:nvPr>
            <p:ph idx="1"/>
          </p:nvPr>
        </p:nvSpPr>
        <p:spPr/>
        <p:txBody>
          <a:bodyPr/>
          <a:lstStyle/>
          <a:p>
            <a:pPr eaLnBrk="1" hangingPunct="1"/>
            <a:r>
              <a:rPr lang="fa-IR" b="1" smtClean="0">
                <a:cs typeface="B Nazanin" pitchFamily="2" charset="-78"/>
              </a:rPr>
              <a:t>حذف فعل بدون قرينه:</a:t>
            </a:r>
          </a:p>
          <a:p>
            <a:pPr eaLnBrk="1" hangingPunct="1"/>
            <a:r>
              <a:rPr lang="fa-IR" b="1" smtClean="0">
                <a:cs typeface="B Nazanin" pitchFamily="2" charset="-78"/>
              </a:rPr>
              <a:t>دزدان را دستگير و به زندان فرستادند</a:t>
            </a:r>
          </a:p>
          <a:p>
            <a:pPr eaLnBrk="1" hangingPunct="1">
              <a:buFont typeface="Wingdings 2" pitchFamily="18" charset="2"/>
              <a:buNone/>
            </a:pPr>
            <a:r>
              <a:rPr lang="fa-IR" b="1" smtClean="0">
                <a:cs typeface="B Nazanin" pitchFamily="2" charset="-78"/>
              </a:rPr>
              <a:t> </a:t>
            </a:r>
            <a:r>
              <a:rPr lang="fa-IR" b="1" smtClean="0">
                <a:solidFill>
                  <a:srgbClr val="C00000"/>
                </a:solidFill>
                <a:cs typeface="B Nazanin" pitchFamily="2" charset="-78"/>
              </a:rPr>
              <a:t>- دزدان را دستگير و به زندان روانه کردند.</a:t>
            </a:r>
          </a:p>
          <a:p>
            <a:pPr eaLnBrk="1" hangingPunct="1"/>
            <a:r>
              <a:rPr lang="fa-IR" b="1" smtClean="0">
                <a:solidFill>
                  <a:srgbClr val="C00000"/>
                </a:solidFill>
                <a:cs typeface="B Nazanin" pitchFamily="2" charset="-78"/>
              </a:rPr>
              <a:t>کژتابی زبان:</a:t>
            </a:r>
          </a:p>
          <a:p>
            <a:pPr eaLnBrk="1" hangingPunct="1">
              <a:buFont typeface="Wingdings 2" pitchFamily="18" charset="2"/>
              <a:buNone/>
            </a:pPr>
            <a:r>
              <a:rPr lang="fa-IR" b="1" smtClean="0">
                <a:solidFill>
                  <a:srgbClr val="C00000"/>
                </a:solidFill>
                <a:cs typeface="B Nazanin" pitchFamily="2" charset="-78"/>
              </a:rPr>
              <a:t> - احتراما، پيرو اخطاريه ی شماره ی... شايسته است قبل از هر گونه اقدام قانونی، جهت روشن شدن ...</a:t>
            </a:r>
          </a:p>
          <a:p>
            <a:pPr eaLnBrk="1" hangingPunct="1">
              <a:buFont typeface="Wingdings 2" pitchFamily="18" charset="2"/>
              <a:buNone/>
            </a:pPr>
            <a:r>
              <a:rPr lang="fa-IR" b="1" smtClean="0">
                <a:solidFill>
                  <a:srgbClr val="C00000"/>
                </a:solidFill>
                <a:cs typeface="B Nazanin" pitchFamily="2" charset="-78"/>
              </a:rPr>
              <a:t>    قبل از هرگونه اقدام قانونی از طرف اداره يا مخاطب</a:t>
            </a:r>
          </a:p>
          <a:p>
            <a:pPr eaLnBrk="1" hangingPunct="1">
              <a:buFont typeface="Wingdings 2" pitchFamily="18" charset="2"/>
              <a:buNone/>
            </a:pPr>
            <a:endParaRPr lang="fa-IR" b="1" smtClean="0">
              <a:solidFill>
                <a:srgbClr val="C00000"/>
              </a:solidFill>
              <a:cs typeface="B Nazanin" pitchFamily="2" charset="-78"/>
            </a:endParaRPr>
          </a:p>
          <a:p>
            <a:pPr eaLnBrk="1" hangingPunct="1">
              <a:buFont typeface="Wingdings 2" pitchFamily="18" charset="2"/>
              <a:buNone/>
            </a:pPr>
            <a:endParaRPr lang="fa-IR" b="1" smtClean="0">
              <a:solidFill>
                <a:srgbClr val="C00000"/>
              </a:solidFill>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p:cTn id="7" dur="1000" fill="hold"/>
                                        <p:tgtEl>
                                          <p:spTgt spid="3584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584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84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 calcmode="lin" valueType="num">
                                      <p:cBhvr>
                                        <p:cTn id="12" dur="1000" fill="hold"/>
                                        <p:tgtEl>
                                          <p:spTgt spid="3584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584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584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 calcmode="lin" valueType="num">
                                      <p:cBhvr>
                                        <p:cTn id="17" dur="1000" fill="hold"/>
                                        <p:tgtEl>
                                          <p:spTgt spid="3584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584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5843">
                                            <p:txEl>
                                              <p:pRg st="2" end="2"/>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35843">
                                            <p:txEl>
                                              <p:pRg st="3" end="3"/>
                                            </p:txEl>
                                          </p:spTgt>
                                        </p:tgtEl>
                                        <p:attrNameLst>
                                          <p:attrName>style.visibility</p:attrName>
                                        </p:attrNameLst>
                                      </p:cBhvr>
                                      <p:to>
                                        <p:strVal val="visible"/>
                                      </p:to>
                                    </p:set>
                                    <p:anim calcmode="lin" valueType="num">
                                      <p:cBhvr>
                                        <p:cTn id="22" dur="1000" fill="hold"/>
                                        <p:tgtEl>
                                          <p:spTgt spid="3584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3584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5843">
                                            <p:txEl>
                                              <p:pRg st="3" end="3"/>
                                            </p:txEl>
                                          </p:spTgt>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35843">
                                            <p:txEl>
                                              <p:pRg st="4" end="4"/>
                                            </p:txEl>
                                          </p:spTgt>
                                        </p:tgtEl>
                                        <p:attrNameLst>
                                          <p:attrName>style.visibility</p:attrName>
                                        </p:attrNameLst>
                                      </p:cBhvr>
                                      <p:to>
                                        <p:strVal val="visible"/>
                                      </p:to>
                                    </p:set>
                                    <p:anim calcmode="lin" valueType="num">
                                      <p:cBhvr>
                                        <p:cTn id="27" dur="1000" fill="hold"/>
                                        <p:tgtEl>
                                          <p:spTgt spid="3584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3584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5843">
                                            <p:txEl>
                                              <p:pRg st="4" end="4"/>
                                            </p:txEl>
                                          </p:spTgt>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35843">
                                            <p:txEl>
                                              <p:pRg st="5" end="5"/>
                                            </p:txEl>
                                          </p:spTgt>
                                        </p:tgtEl>
                                        <p:attrNameLst>
                                          <p:attrName>style.visibility</p:attrName>
                                        </p:attrNameLst>
                                      </p:cBhvr>
                                      <p:to>
                                        <p:strVal val="visible"/>
                                      </p:to>
                                    </p:set>
                                    <p:anim calcmode="lin" valueType="num">
                                      <p:cBhvr>
                                        <p:cTn id="32" dur="1000" fill="hold"/>
                                        <p:tgtEl>
                                          <p:spTgt spid="3584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3584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358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pPr algn="ctr" eaLnBrk="1" hangingPunct="1"/>
            <a:r>
              <a:rPr lang="fa-IR" b="1" smtClean="0">
                <a:cs typeface="B Nazanin" pitchFamily="2" charset="-78"/>
              </a:rPr>
              <a:t>ويرايش نامه</a:t>
            </a:r>
            <a:endParaRPr lang="fa-IR" b="1" smtClean="0"/>
          </a:p>
        </p:txBody>
      </p:sp>
      <p:sp>
        <p:nvSpPr>
          <p:cNvPr id="36867" name="Content Placeholder 2"/>
          <p:cNvSpPr>
            <a:spLocks noGrp="1"/>
          </p:cNvSpPr>
          <p:nvPr>
            <p:ph idx="1"/>
          </p:nvPr>
        </p:nvSpPr>
        <p:spPr/>
        <p:txBody>
          <a:bodyPr/>
          <a:lstStyle/>
          <a:p>
            <a:pPr algn="just" eaLnBrk="1" hangingPunct="1"/>
            <a:r>
              <a:rPr lang="fa-IR" b="1" smtClean="0">
                <a:cs typeface="B Nazanin" pitchFamily="2" charset="-78"/>
              </a:rPr>
              <a:t>جدا کردن  حرف را از مفعول:</a:t>
            </a:r>
          </a:p>
          <a:p>
            <a:pPr algn="just" eaLnBrk="1" hangingPunct="1">
              <a:buFont typeface="Wingdings 2" pitchFamily="18" charset="2"/>
              <a:buNone/>
            </a:pPr>
            <a:r>
              <a:rPr lang="fa-IR" b="1" smtClean="0">
                <a:cs typeface="B Nazanin" pitchFamily="2" charset="-78"/>
              </a:rPr>
              <a:t> - کتابی که پيش از اين به تو معرفی کرده بودم را خواندم</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fade">
                                      <p:cBhvr>
                                        <p:cTn id="7" dur="100"/>
                                        <p:tgtEl>
                                          <p:spTgt spid="36867">
                                            <p:txEl>
                                              <p:pRg st="0" end="0"/>
                                            </p:txEl>
                                          </p:spTgt>
                                        </p:tgtEl>
                                      </p:cBhvr>
                                    </p:animEffect>
                                    <p:anim calcmode="lin" valueType="num">
                                      <p:cBhvr>
                                        <p:cTn id="8" dur="4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6867">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6867">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6867">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36867">
                                            <p:txEl>
                                              <p:pRg st="1" end="1"/>
                                            </p:txEl>
                                          </p:spTgt>
                                        </p:tgtEl>
                                        <p:attrNameLst>
                                          <p:attrName>style.visibility</p:attrName>
                                        </p:attrNameLst>
                                      </p:cBhvr>
                                      <p:to>
                                        <p:strVal val="visible"/>
                                      </p:to>
                                    </p:set>
                                    <p:animEffect transition="in" filter="fade">
                                      <p:cBhvr>
                                        <p:cTn id="14" dur="100"/>
                                        <p:tgtEl>
                                          <p:spTgt spid="36867">
                                            <p:txEl>
                                              <p:pRg st="1" end="1"/>
                                            </p:txEl>
                                          </p:spTgt>
                                        </p:tgtEl>
                                      </p:cBhvr>
                                    </p:animEffect>
                                    <p:anim calcmode="lin" valueType="num">
                                      <p:cBhvr>
                                        <p:cTn id="15" dur="4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p:cTn id="16" dur="400" fill="hold"/>
                                        <p:tgtEl>
                                          <p:spTgt spid="36867">
                                            <p:txEl>
                                              <p:pRg st="1" end="1"/>
                                            </p:txEl>
                                          </p:spTgt>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36867">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36867">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ctr"/>
            <a:r>
              <a:rPr lang="ar-SA" sz="3500" b="1" u="sng" smtClean="0">
                <a:cs typeface="B Nazanin" pitchFamily="2" charset="-78"/>
              </a:rPr>
              <a:t> نامه های اداری از دیدگاه ماهیت کار</a:t>
            </a:r>
            <a:r>
              <a:rPr lang="en-US" sz="3500" b="1" u="sng" smtClean="0">
                <a:cs typeface="B Nazanin" pitchFamily="2" charset="-78"/>
              </a:rPr>
              <a:t>:</a:t>
            </a:r>
          </a:p>
        </p:txBody>
      </p:sp>
      <p:sp>
        <p:nvSpPr>
          <p:cNvPr id="15363" name="Content Placeholder 2"/>
          <p:cNvSpPr>
            <a:spLocks noGrp="1"/>
          </p:cNvSpPr>
          <p:nvPr>
            <p:ph idx="1"/>
          </p:nvPr>
        </p:nvSpPr>
        <p:spPr/>
        <p:txBody>
          <a:bodyPr/>
          <a:lstStyle/>
          <a:p>
            <a:r>
              <a:rPr lang="fa-IR" smtClean="0">
                <a:cs typeface="B Nazanin" pitchFamily="2" charset="-78"/>
              </a:rPr>
              <a:t> </a:t>
            </a:r>
            <a:r>
              <a:rPr lang="fa-IR" b="1" smtClean="0">
                <a:cs typeface="B Nazanin" pitchFamily="2" charset="-78"/>
              </a:rPr>
              <a:t>نامه های خبری: </a:t>
            </a:r>
            <a:r>
              <a:rPr lang="fa-IR" smtClean="0">
                <a:cs typeface="B Nazanin" pitchFamily="2" charset="-78"/>
              </a:rPr>
              <a:t>نامه هایی که به واسطه آنها نتیجه کاری یا آغاز و پایان کاری اطلاع داده می شود.</a:t>
            </a:r>
          </a:p>
          <a:p>
            <a:r>
              <a:rPr lang="fa-IR" b="1" smtClean="0">
                <a:cs typeface="B Nazanin" pitchFamily="2" charset="-78"/>
              </a:rPr>
              <a:t>نامه های بازدارنده: </a:t>
            </a:r>
            <a:r>
              <a:rPr lang="fa-IR" smtClean="0">
                <a:cs typeface="B Nazanin" pitchFamily="2" charset="-78"/>
              </a:rPr>
              <a:t>نامه هایی که از انجام کاری یا بروز حادثه ای بطور موقت یا دائم جلوگیری می کنند.</a:t>
            </a:r>
          </a:p>
          <a:p>
            <a:r>
              <a:rPr lang="fa-IR" b="1" u="sng" smtClean="0">
                <a:solidFill>
                  <a:srgbClr val="7030A0"/>
                </a:solidFill>
                <a:cs typeface="B Nazanin" pitchFamily="2" charset="-78"/>
              </a:rPr>
              <a:t>نامه های دستوری-درخواستی</a:t>
            </a:r>
            <a:r>
              <a:rPr lang="fa-IR" b="1" smtClean="0">
                <a:cs typeface="B Nazanin" pitchFamily="2" charset="-78"/>
              </a:rPr>
              <a:t>: </a:t>
            </a:r>
            <a:r>
              <a:rPr lang="fa-IR" smtClean="0">
                <a:cs typeface="B Nazanin" pitchFamily="2" charset="-78"/>
              </a:rPr>
              <a:t>نامه هایی که در آنها ارتباط عمودی حاکم است، مثل درخواست از مقام بالاو یا دستور مافوق به کارمند زیر دست.</a:t>
            </a:r>
          </a:p>
          <a:p>
            <a:r>
              <a:rPr lang="fa-IR" smtClean="0">
                <a:cs typeface="B Nazanin" pitchFamily="2" charset="-78"/>
              </a:rPr>
              <a:t> </a:t>
            </a:r>
            <a:r>
              <a:rPr lang="fa-IR" b="1" smtClean="0">
                <a:cs typeface="B Nazanin" pitchFamily="2" charset="-78"/>
              </a:rPr>
              <a:t>نامه های هماهنگی: </a:t>
            </a:r>
            <a:r>
              <a:rPr lang="fa-IR" smtClean="0">
                <a:cs typeface="B Nazanin" pitchFamily="2" charset="-78"/>
              </a:rPr>
              <a:t>نامه هایی همانند بخشنامه ها که بمنظور هماهنگی بین دو یا چند واحد و سازمان تهیه می شوند.</a:t>
            </a:r>
            <a:r>
              <a:rPr lang="fa-IR" smtClean="0"/>
              <a:t/>
            </a:r>
            <a:br>
              <a:rPr lang="fa-IR" smtClean="0"/>
            </a:br>
            <a:endParaRPr lang="en-US" smtClean="0">
              <a:cs typeface="Majalla UI"/>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pPr algn="ctr" eaLnBrk="1" hangingPunct="1"/>
            <a:r>
              <a:rPr lang="fa-IR" smtClean="0">
                <a:cs typeface="B Nazanin" pitchFamily="2" charset="-78"/>
              </a:rPr>
              <a:t>ويرايش نامه</a:t>
            </a:r>
            <a:endParaRPr lang="fa-IR" smtClean="0"/>
          </a:p>
        </p:txBody>
      </p:sp>
      <p:sp>
        <p:nvSpPr>
          <p:cNvPr id="37891" name="Content Placeholder 2"/>
          <p:cNvSpPr>
            <a:spLocks noGrp="1"/>
          </p:cNvSpPr>
          <p:nvPr>
            <p:ph idx="1"/>
          </p:nvPr>
        </p:nvSpPr>
        <p:spPr/>
        <p:txBody>
          <a:bodyPr/>
          <a:lstStyle/>
          <a:p>
            <a:pPr algn="just" eaLnBrk="1" hangingPunct="1"/>
            <a:r>
              <a:rPr lang="fa-IR" b="1" smtClean="0">
                <a:cs typeface="B Nazanin" pitchFamily="2" charset="-78"/>
              </a:rPr>
              <a:t>وابسته کردن جمله ها با حرف که:</a:t>
            </a:r>
          </a:p>
          <a:p>
            <a:pPr algn="just" eaLnBrk="1" hangingPunct="1">
              <a:buFontTx/>
              <a:buChar char="-"/>
            </a:pPr>
            <a:r>
              <a:rPr lang="fa-IR" b="1" smtClean="0">
                <a:cs typeface="B Nazanin" pitchFamily="2" charset="-78"/>
              </a:rPr>
              <a:t>دانشجو حسن حامدی که در سال تحصيلی ... ثبت نام کرده است.</a:t>
            </a:r>
          </a:p>
          <a:p>
            <a:pPr algn="just" eaLnBrk="1" hangingPunct="1">
              <a:buFontTx/>
              <a:buChar char="-"/>
            </a:pPr>
            <a:r>
              <a:rPr lang="fa-IR" b="1" smtClean="0">
                <a:solidFill>
                  <a:srgbClr val="C00000"/>
                </a:solidFill>
                <a:cs typeface="B Nazanin" pitchFamily="2" charset="-78"/>
              </a:rPr>
              <a:t>دانشجو حسن حامدی در سال تحصيلی ... ثبت نام کرده است.</a:t>
            </a:r>
          </a:p>
          <a:p>
            <a:pPr algn="just" eaLnBrk="1" hangingPunct="1">
              <a:buFontTx/>
              <a:buChar char="-"/>
            </a:pPr>
            <a:r>
              <a:rPr lang="fa-IR" b="1" smtClean="0">
                <a:cs typeface="B Nazanin" pitchFamily="2" charset="-78"/>
              </a:rPr>
              <a:t>بازگشت به نامه ی ... به آگاهی می رساند که مدارک خواسته شده توسط آن اداره که 6 قطعه عکس و فتوکپی مدارک تحصيلی می باشد به پيوست ارسال می گردد.</a:t>
            </a:r>
          </a:p>
          <a:p>
            <a:pPr algn="just" eaLnBrk="1" hangingPunct="1">
              <a:buFontTx/>
              <a:buChar char="-"/>
            </a:pPr>
            <a:r>
              <a:rPr lang="fa-IR" b="1" smtClean="0">
                <a:solidFill>
                  <a:srgbClr val="C00000"/>
                </a:solidFill>
                <a:cs typeface="B Nazanin" pitchFamily="2" charset="-78"/>
              </a:rPr>
              <a:t>باز گشت به نامه ی...، مدارک زير به پيوست ارسال می شود. خواهشمند است دستور فرماييد اقدام شود.</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p:cTn id="7" dur="1000" fill="hold"/>
                                        <p:tgtEl>
                                          <p:spTgt spid="3789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789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7891">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 calcmode="lin" valueType="num">
                                      <p:cBhvr>
                                        <p:cTn id="12" dur="1000" fill="hold"/>
                                        <p:tgtEl>
                                          <p:spTgt spid="37891">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7891">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7891">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 calcmode="lin" valueType="num">
                                      <p:cBhvr>
                                        <p:cTn id="17" dur="1000" fill="hold"/>
                                        <p:tgtEl>
                                          <p:spTgt spid="37891">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37891">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7891">
                                            <p:txEl>
                                              <p:pRg st="2" end="2"/>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 calcmode="lin" valueType="num">
                                      <p:cBhvr>
                                        <p:cTn id="22" dur="1000" fill="hold"/>
                                        <p:tgtEl>
                                          <p:spTgt spid="37891">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37891">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7891">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7891">
                                            <p:txEl>
                                              <p:pRg st="4" end="4"/>
                                            </p:txEl>
                                          </p:spTgt>
                                        </p:tgtEl>
                                        <p:attrNameLst>
                                          <p:attrName>style.visibility</p:attrName>
                                        </p:attrNameLst>
                                      </p:cBhvr>
                                      <p:to>
                                        <p:strVal val="visible"/>
                                      </p:to>
                                    </p:set>
                                    <p:anim calcmode="lin" valueType="num">
                                      <p:cBhvr>
                                        <p:cTn id="27" dur="1000" fill="hold"/>
                                        <p:tgtEl>
                                          <p:spTgt spid="37891">
                                            <p:txEl>
                                              <p:pRg st="4" end="4"/>
                                            </p:txEl>
                                          </p:spTgt>
                                        </p:tgtEl>
                                        <p:attrNameLst>
                                          <p:attrName>ppt_w</p:attrName>
                                        </p:attrNameLst>
                                      </p:cBhvr>
                                      <p:tavLst>
                                        <p:tav tm="0">
                                          <p:val>
                                            <p:strVal val="#ppt_w*0.70"/>
                                          </p:val>
                                        </p:tav>
                                        <p:tav tm="100000">
                                          <p:val>
                                            <p:strVal val="#ppt_w"/>
                                          </p:val>
                                        </p:tav>
                                      </p:tavLst>
                                    </p:anim>
                                    <p:anim calcmode="lin" valueType="num">
                                      <p:cBhvr>
                                        <p:cTn id="28" dur="1000" fill="hold"/>
                                        <p:tgtEl>
                                          <p:spTgt spid="37891">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7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algn="ctr"/>
            <a:r>
              <a:rPr lang="fa-IR" b="1" smtClean="0"/>
              <a:t>حرف اضافه، حرف ربط، حرف نشانه</a:t>
            </a:r>
          </a:p>
        </p:txBody>
      </p:sp>
      <p:sp>
        <p:nvSpPr>
          <p:cNvPr id="3" name="Content Placeholder 2"/>
          <p:cNvSpPr>
            <a:spLocks noGrp="1"/>
          </p:cNvSpPr>
          <p:nvPr>
            <p:ph idx="1"/>
          </p:nvPr>
        </p:nvSpPr>
        <p:spPr/>
        <p:txBody>
          <a:bodyPr/>
          <a:lstStyle/>
          <a:p>
            <a:pPr>
              <a:defRPr/>
            </a:pPr>
            <a:r>
              <a:rPr lang="fa-IR" b="1" dirty="0" smtClean="0">
                <a:solidFill>
                  <a:schemeClr val="accent5">
                    <a:lumMod val="50000"/>
                  </a:schemeClr>
                </a:solidFill>
                <a:cs typeface="B Nazanin" pitchFamily="2" charset="-78"/>
              </a:rPr>
              <a:t>حرف اضافه معطوف نامناسب:</a:t>
            </a:r>
          </a:p>
          <a:p>
            <a:pPr>
              <a:buFont typeface="Wingdings 2" pitchFamily="18" charset="2"/>
              <a:buNone/>
              <a:defRPr/>
            </a:pPr>
            <a:r>
              <a:rPr lang="fa-IR" b="1" dirty="0" smtClean="0">
                <a:cs typeface="B Nazanin" pitchFamily="2" charset="-78"/>
              </a:rPr>
              <a:t> - او فردی دلسوز و علاقه مند به پيشرفت دانشجويان است.</a:t>
            </a:r>
          </a:p>
          <a:p>
            <a:pPr>
              <a:buFont typeface="Wingdings 2" pitchFamily="18" charset="2"/>
              <a:buNone/>
              <a:defRPr/>
            </a:pPr>
            <a:r>
              <a:rPr lang="fa-IR" b="1" dirty="0" smtClean="0">
                <a:cs typeface="B Nazanin" pitchFamily="2" charset="-78"/>
              </a:rPr>
              <a:t> - او فردی دلسوز به پيشرفت دانشجويان است (غ).</a:t>
            </a:r>
          </a:p>
          <a:p>
            <a:pPr>
              <a:buFont typeface="Wingdings 2" pitchFamily="18" charset="2"/>
              <a:buNone/>
              <a:defRPr/>
            </a:pPr>
            <a:r>
              <a:rPr lang="fa-IR" b="1" dirty="0" smtClean="0">
                <a:solidFill>
                  <a:srgbClr val="C00000"/>
                </a:solidFill>
                <a:cs typeface="B Nazanin" pitchFamily="2" charset="-78"/>
              </a:rPr>
              <a:t> - او فردی علاقه مند به پيشرفت دانشجويان است</a:t>
            </a:r>
            <a:r>
              <a:rPr lang="fa-IR" b="1" dirty="0" smtClean="0">
                <a:cs typeface="B Nazanin" pitchFamily="2" charset="-78"/>
              </a:rPr>
              <a:t>.</a:t>
            </a:r>
          </a:p>
          <a:p>
            <a:pPr>
              <a:defRPr/>
            </a:pPr>
            <a:r>
              <a:rPr lang="fa-IR" b="1" dirty="0" smtClean="0">
                <a:cs typeface="B Nazanin" pitchFamily="2" charset="-78"/>
              </a:rPr>
              <a:t>کاربرد حرف اضافه نامناسب:</a:t>
            </a:r>
          </a:p>
          <a:p>
            <a:pPr>
              <a:buFont typeface="Wingdings 2" pitchFamily="18" charset="2"/>
              <a:buNone/>
              <a:defRPr/>
            </a:pPr>
            <a:r>
              <a:rPr lang="fa-IR" b="1" dirty="0" smtClean="0">
                <a:cs typeface="B Nazanin" pitchFamily="2" charset="-78"/>
              </a:rPr>
              <a:t> - امروز برای چند بار برق قطع شده است (غ).</a:t>
            </a:r>
          </a:p>
          <a:p>
            <a:pPr>
              <a:buFontTx/>
              <a:buChar char="-"/>
              <a:defRPr/>
            </a:pPr>
            <a:r>
              <a:rPr lang="fa-IR" b="1" dirty="0" smtClean="0">
                <a:solidFill>
                  <a:schemeClr val="accent5">
                    <a:lumMod val="50000"/>
                  </a:schemeClr>
                </a:solidFill>
                <a:cs typeface="B Nazanin" pitchFamily="2" charset="-78"/>
              </a:rPr>
              <a:t>امروز چند بار برق قطع شده است (ص).</a:t>
            </a:r>
          </a:p>
          <a:p>
            <a:pPr>
              <a:buFontTx/>
              <a:buChar char="-"/>
              <a:defRPr/>
            </a:pPr>
            <a:r>
              <a:rPr lang="fa-IR" b="1" dirty="0" smtClean="0">
                <a:cs typeface="B Nazanin" pitchFamily="2" charset="-78"/>
              </a:rPr>
              <a:t>او بيشتر روی ابن سينا کار کرده است (غ). </a:t>
            </a:r>
          </a:p>
          <a:p>
            <a:pPr>
              <a:buFontTx/>
              <a:buChar char="-"/>
              <a:defRPr/>
            </a:pPr>
            <a:r>
              <a:rPr lang="fa-IR" b="1" dirty="0" smtClean="0">
                <a:solidFill>
                  <a:schemeClr val="accent5">
                    <a:lumMod val="50000"/>
                  </a:schemeClr>
                </a:solidFill>
                <a:cs typeface="B Nazanin" pitchFamily="2" charset="-78"/>
              </a:rPr>
              <a:t>او بيشتر درباره ی ابن سينا کار کرده است (ص). </a:t>
            </a:r>
          </a:p>
          <a:p>
            <a:pPr>
              <a:buFontTx/>
              <a:buChar char="-"/>
              <a:defRPr/>
            </a:pPr>
            <a:endParaRPr lang="fa-IR" b="1" dirty="0" smtClean="0">
              <a:cs typeface="B Nazanin" pitchFamily="2" charset="-78"/>
            </a:endParaRPr>
          </a:p>
          <a:p>
            <a:pPr>
              <a:buFont typeface="Wingdings 2" pitchFamily="18" charset="2"/>
              <a:buNone/>
              <a:defRPr/>
            </a:pPr>
            <a:endParaRPr lang="fa-IR" b="1" dirty="0">
              <a:cs typeface="B Nazanin" pitchFamily="2"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algn="ctr"/>
            <a:r>
              <a:rPr lang="fa-IR" b="1" smtClean="0"/>
              <a:t>حرف اضافه، حرف ربط، حرف نشانه</a:t>
            </a:r>
            <a:endParaRPr lang="fa-IR" smtClean="0"/>
          </a:p>
        </p:txBody>
      </p:sp>
      <p:sp>
        <p:nvSpPr>
          <p:cNvPr id="3" name="Content Placeholder 2"/>
          <p:cNvSpPr>
            <a:spLocks noGrp="1"/>
          </p:cNvSpPr>
          <p:nvPr>
            <p:ph idx="1"/>
          </p:nvPr>
        </p:nvSpPr>
        <p:spPr/>
        <p:txBody>
          <a:bodyPr/>
          <a:lstStyle/>
          <a:p>
            <a:r>
              <a:rPr lang="fa-IR" b="1" smtClean="0">
                <a:cs typeface="B Nazanin" pitchFamily="2" charset="-78"/>
              </a:rPr>
              <a:t>کاربرد حرف اضافه، حرف ربط و «را»ی زايد:</a:t>
            </a:r>
          </a:p>
          <a:p>
            <a:pPr>
              <a:buFontTx/>
              <a:buChar char="-"/>
            </a:pPr>
            <a:r>
              <a:rPr lang="fa-IR" b="1" smtClean="0">
                <a:cs typeface="B Nazanin" pitchFamily="2" charset="-78"/>
              </a:rPr>
              <a:t>آن چه را بايد بدانی، اين است که ...(غ)</a:t>
            </a:r>
          </a:p>
          <a:p>
            <a:pPr>
              <a:buFontTx/>
              <a:buChar char="-"/>
            </a:pPr>
            <a:r>
              <a:rPr lang="fa-IR" b="1" smtClean="0">
                <a:solidFill>
                  <a:srgbClr val="C00000"/>
                </a:solidFill>
                <a:cs typeface="B Nazanin" pitchFamily="2" charset="-78"/>
              </a:rPr>
              <a:t>آن چه بايد بدانی، اين است که ...(ص)</a:t>
            </a:r>
          </a:p>
          <a:p>
            <a:pPr>
              <a:buFontTx/>
              <a:buChar char="-"/>
            </a:pPr>
            <a:r>
              <a:rPr lang="fa-IR" b="1" smtClean="0">
                <a:cs typeface="B Nazanin" pitchFamily="2" charset="-78"/>
              </a:rPr>
              <a:t>آن چه که گفتم، درست بود (غ)</a:t>
            </a:r>
          </a:p>
          <a:p>
            <a:pPr>
              <a:buFontTx/>
              <a:buChar char="-"/>
            </a:pPr>
            <a:r>
              <a:rPr lang="fa-IR" b="1" smtClean="0">
                <a:solidFill>
                  <a:srgbClr val="C00000"/>
                </a:solidFill>
                <a:cs typeface="B Nazanin" pitchFamily="2" charset="-78"/>
              </a:rPr>
              <a:t>آن چه گفتم، درست بود (ص)</a:t>
            </a:r>
          </a:p>
          <a:p>
            <a:pPr>
              <a:buFontTx/>
              <a:buChar char="-"/>
            </a:pPr>
            <a:r>
              <a:rPr lang="fa-IR" b="1" smtClean="0">
                <a:cs typeface="B Nazanin" pitchFamily="2" charset="-78"/>
              </a:rPr>
              <a:t>لازم به ذکر است که ... (غ)</a:t>
            </a:r>
          </a:p>
          <a:p>
            <a:pPr>
              <a:buFontTx/>
              <a:buChar char="-"/>
            </a:pPr>
            <a:r>
              <a:rPr lang="fa-IR" b="1" smtClean="0">
                <a:solidFill>
                  <a:srgbClr val="C00000"/>
                </a:solidFill>
                <a:cs typeface="B Nazanin" pitchFamily="2" charset="-78"/>
              </a:rPr>
              <a:t>شايان ذکر است که ... (ص)</a:t>
            </a:r>
          </a:p>
          <a:p>
            <a:pPr>
              <a:buFontTx/>
              <a:buChar char="-"/>
            </a:pPr>
            <a:r>
              <a:rPr lang="fa-IR" b="1" smtClean="0">
                <a:solidFill>
                  <a:srgbClr val="C00000"/>
                </a:solidFill>
                <a:cs typeface="B Nazanin" pitchFamily="2" charset="-78"/>
              </a:rPr>
              <a:t>لازم است ذکر شود که ... (ص)</a:t>
            </a:r>
          </a:p>
          <a:p>
            <a:pPr>
              <a:buFontTx/>
              <a:buChar char="-"/>
            </a:pPr>
            <a:endParaRPr lang="fa-IR" b="1" smtClean="0">
              <a:cs typeface="B Nazanin" pitchFamily="2" charset="-78"/>
            </a:endParaRPr>
          </a:p>
          <a:p>
            <a:pPr>
              <a:buFontTx/>
              <a:buChar char="-"/>
            </a:pPr>
            <a:endParaRPr lang="fa-IR" b="1" smtClean="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normAutofit fontScale="90000"/>
          </a:bodyPr>
          <a:lstStyle/>
          <a:p>
            <a:pPr algn="ctr" rtl="0"/>
            <a:r>
              <a:rPr lang="fa-IR" sz="4400" b="1" smtClean="0">
                <a:cs typeface="B Nazanin" pitchFamily="2" charset="-78"/>
              </a:rPr>
              <a:t>کاربرد دو حرف ربط در جمله های مرکب</a:t>
            </a:r>
          </a:p>
        </p:txBody>
      </p:sp>
      <p:sp>
        <p:nvSpPr>
          <p:cNvPr id="3" name="Content Placeholder 2"/>
          <p:cNvSpPr>
            <a:spLocks noGrp="1"/>
          </p:cNvSpPr>
          <p:nvPr>
            <p:ph idx="1"/>
          </p:nvPr>
        </p:nvSpPr>
        <p:spPr/>
        <p:txBody>
          <a:bodyPr/>
          <a:lstStyle/>
          <a:p>
            <a:pPr>
              <a:buFont typeface="Wingdings 2" pitchFamily="18" charset="2"/>
              <a:buNone/>
            </a:pPr>
            <a:r>
              <a:rPr lang="fa-IR" smtClean="0"/>
              <a:t>- </a:t>
            </a:r>
            <a:r>
              <a:rPr lang="fa-IR" b="1" smtClean="0">
                <a:cs typeface="B Nazanin" pitchFamily="2" charset="-78"/>
              </a:rPr>
              <a:t>اگر چه هوا سرد است، ولی برف نمی بارد.</a:t>
            </a:r>
          </a:p>
          <a:p>
            <a:pPr>
              <a:buFont typeface="Wingdings 2" pitchFamily="18" charset="2"/>
              <a:buNone/>
            </a:pPr>
            <a:r>
              <a:rPr lang="fa-IR" b="1" smtClean="0">
                <a:cs typeface="B Nazanin" pitchFamily="2" charset="-78"/>
              </a:rPr>
              <a:t> - </a:t>
            </a:r>
            <a:r>
              <a:rPr lang="fa-IR" b="1" smtClean="0">
                <a:solidFill>
                  <a:srgbClr val="C00000"/>
                </a:solidFill>
                <a:cs typeface="B Nazanin" pitchFamily="2" charset="-78"/>
              </a:rPr>
              <a:t>هوا سرد است، ولی برف نمی بارد.</a:t>
            </a:r>
          </a:p>
          <a:p>
            <a:pPr>
              <a:buFontTx/>
              <a:buChar char="-"/>
            </a:pPr>
            <a:r>
              <a:rPr lang="fa-IR" b="1" smtClean="0">
                <a:cs typeface="B Nazanin" pitchFamily="2" charset="-78"/>
              </a:rPr>
              <a:t>هرچند طاهريان ايرانی بودند، اما از بغداد دستور می گرفتند.</a:t>
            </a:r>
          </a:p>
          <a:p>
            <a:pPr>
              <a:buFontTx/>
              <a:buChar char="-"/>
            </a:pPr>
            <a:r>
              <a:rPr lang="fa-IR" b="1" smtClean="0">
                <a:solidFill>
                  <a:srgbClr val="C00000"/>
                </a:solidFill>
                <a:cs typeface="B Nazanin" pitchFamily="2" charset="-78"/>
              </a:rPr>
              <a:t>هرچند طاهريان ايرانی بودند، از بغداد دستور می گرفتند.</a:t>
            </a:r>
          </a:p>
          <a:p>
            <a:pPr>
              <a:buFontTx/>
              <a:buChar char="-"/>
            </a:pPr>
            <a:r>
              <a:rPr lang="fa-IR" b="1" smtClean="0">
                <a:solidFill>
                  <a:srgbClr val="C00000"/>
                </a:solidFill>
                <a:cs typeface="B Nazanin" pitchFamily="2" charset="-78"/>
              </a:rPr>
              <a:t>طاهريان ايرانی بودند؛ اما از بغداد دستور می گرفتند.</a:t>
            </a:r>
          </a:p>
          <a:p>
            <a:endParaRPr lang="fa-IR" smtClean="0"/>
          </a:p>
          <a:p>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2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2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3">
                                            <p:txEl>
                                              <p:pRg st="2" end="2"/>
                                            </p:txEl>
                                          </p:spTgt>
                                        </p:tgtEl>
                                      </p:cBhvr>
                                      <p:by x="150000" y="150000"/>
                                    </p:animScale>
                                  </p:childTnLst>
                                </p:cTn>
                              </p:par>
                              <p:par>
                                <p:cTn id="19" presetID="6" presetClass="emph" presetSubtype="0" fill="hold" nodeType="withEffect">
                                  <p:stCondLst>
                                    <p:cond delay="0"/>
                                  </p:stCondLst>
                                  <p:childTnLst>
                                    <p:animScale>
                                      <p:cBhvr>
                                        <p:cTn id="20" dur="2000" fill="hold"/>
                                        <p:tgtEl>
                                          <p:spTgt spid="3">
                                            <p:txEl>
                                              <p:pRg st="3" end="3"/>
                                            </p:txEl>
                                          </p:spTgt>
                                        </p:tgtEl>
                                      </p:cBhvr>
                                      <p:by x="150000" y="150000"/>
                                    </p:animScale>
                                  </p:childTnLst>
                                </p:cTn>
                              </p:par>
                              <p:par>
                                <p:cTn id="21" presetID="6" presetClass="emph" presetSubtype="0" fill="hold" nodeType="withEffect">
                                  <p:stCondLst>
                                    <p:cond delay="0"/>
                                  </p:stCondLst>
                                  <p:childTnLst>
                                    <p:animScale>
                                      <p:cBhvr>
                                        <p:cTn id="22"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algn="ctr"/>
            <a:r>
              <a:rPr lang="fa-IR" b="1" smtClean="0">
                <a:cs typeface="B Nazanin" pitchFamily="2" charset="-78"/>
              </a:rPr>
              <a:t>استفاده از مجهول نابجا در جمله</a:t>
            </a:r>
          </a:p>
        </p:txBody>
      </p:sp>
      <p:sp>
        <p:nvSpPr>
          <p:cNvPr id="3" name="Content Placeholder 2"/>
          <p:cNvSpPr>
            <a:spLocks noGrp="1"/>
          </p:cNvSpPr>
          <p:nvPr>
            <p:ph idx="1"/>
          </p:nvPr>
        </p:nvSpPr>
        <p:spPr/>
        <p:txBody>
          <a:bodyPr/>
          <a:lstStyle/>
          <a:p>
            <a:pPr>
              <a:buFont typeface="Wingdings 2" pitchFamily="18" charset="2"/>
              <a:buNone/>
            </a:pPr>
            <a:r>
              <a:rPr lang="fa-IR" smtClean="0"/>
              <a:t>- </a:t>
            </a:r>
            <a:r>
              <a:rPr lang="fa-IR" b="1" smtClean="0">
                <a:cs typeface="B Nazanin" pitchFamily="2" charset="-78"/>
              </a:rPr>
              <a:t>قانون اساسی توسط نمايندگان مجلس خبرگان تنظيم و تصويب شده است.</a:t>
            </a:r>
          </a:p>
          <a:p>
            <a:pPr>
              <a:buFont typeface="Wingdings 2" pitchFamily="18" charset="2"/>
              <a:buNone/>
            </a:pPr>
            <a:r>
              <a:rPr lang="fa-IR" b="1" smtClean="0">
                <a:solidFill>
                  <a:srgbClr val="C00000"/>
                </a:solidFill>
                <a:cs typeface="B Nazanin" pitchFamily="2" charset="-78"/>
              </a:rPr>
              <a:t>- قانون اساسی را نمايندگان مجلس خبرگان تنظيم و تصويب کرده اند.</a:t>
            </a:r>
          </a:p>
          <a:p>
            <a:pPr>
              <a:buFont typeface="Wingdings 2" pitchFamily="18" charset="2"/>
              <a:buNone/>
            </a:pPr>
            <a:r>
              <a:rPr lang="fa-IR" smtClean="0"/>
              <a:t>- </a:t>
            </a:r>
            <a:r>
              <a:rPr lang="fa-IR" b="1" smtClean="0">
                <a:cs typeface="B Nazanin" pitchFamily="2" charset="-78"/>
              </a:rPr>
              <a:t>ميزان پرداخت جريمه های رانندگی توسط قانون مشخص شده است.</a:t>
            </a:r>
          </a:p>
          <a:p>
            <a:pPr>
              <a:buFont typeface="Wingdings 2" pitchFamily="18" charset="2"/>
              <a:buNone/>
            </a:pPr>
            <a:r>
              <a:rPr lang="fa-IR" b="1" smtClean="0">
                <a:solidFill>
                  <a:srgbClr val="C00000"/>
                </a:solidFill>
                <a:cs typeface="B Nazanin" pitchFamily="2" charset="-78"/>
              </a:rPr>
              <a:t>- ميزان پرداخت جريمه های رانندگی را قانون مشخص کرده است.</a:t>
            </a:r>
          </a:p>
          <a:p>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algn="ctr"/>
            <a:r>
              <a:rPr lang="fa-IR" b="1" smtClean="0">
                <a:cs typeface="B Nazanin" pitchFamily="2" charset="-78"/>
              </a:rPr>
              <a:t>نشانه های نگارشی</a:t>
            </a:r>
          </a:p>
        </p:txBody>
      </p:sp>
      <p:sp>
        <p:nvSpPr>
          <p:cNvPr id="3" name="Content Placeholder 2"/>
          <p:cNvSpPr>
            <a:spLocks noGrp="1"/>
          </p:cNvSpPr>
          <p:nvPr>
            <p:ph idx="1"/>
          </p:nvPr>
        </p:nvSpPr>
        <p:spPr/>
        <p:txBody>
          <a:bodyPr/>
          <a:lstStyle/>
          <a:p>
            <a:r>
              <a:rPr lang="fa-IR" sz="2400" b="1" smtClean="0">
                <a:solidFill>
                  <a:srgbClr val="C00000"/>
                </a:solidFill>
                <a:cs typeface="B Nazanin" pitchFamily="2" charset="-78"/>
              </a:rPr>
              <a:t>نقطه:</a:t>
            </a:r>
          </a:p>
          <a:p>
            <a:pPr>
              <a:buFontTx/>
              <a:buChar char="-"/>
            </a:pPr>
            <a:r>
              <a:rPr lang="fa-IR" sz="2400" b="1" smtClean="0">
                <a:solidFill>
                  <a:srgbClr val="7030A0"/>
                </a:solidFill>
                <a:cs typeface="B Nazanin" pitchFamily="2" charset="-78"/>
              </a:rPr>
              <a:t>در پايان جمله ی خبری و انشايی</a:t>
            </a:r>
          </a:p>
          <a:p>
            <a:pPr>
              <a:buFontTx/>
              <a:buChar char="-"/>
            </a:pPr>
            <a:r>
              <a:rPr lang="fa-IR" sz="2400" b="1" smtClean="0">
                <a:solidFill>
                  <a:srgbClr val="7030A0"/>
                </a:solidFill>
                <a:cs typeface="B Nazanin" pitchFamily="2" charset="-78"/>
              </a:rPr>
              <a:t>پس از جمله های کوتاه پاسخ (پرسيدم: «ديدنش رفتی» گفت: بله.)</a:t>
            </a:r>
          </a:p>
          <a:p>
            <a:pPr>
              <a:buFontTx/>
              <a:buChar char="-"/>
            </a:pPr>
            <a:r>
              <a:rPr lang="fa-IR" sz="2400" b="1" smtClean="0">
                <a:solidFill>
                  <a:srgbClr val="7030A0"/>
                </a:solidFill>
                <a:cs typeface="B Nazanin" pitchFamily="2" charset="-78"/>
              </a:rPr>
              <a:t>پس از نشانه های اختصاری:</a:t>
            </a:r>
          </a:p>
          <a:p>
            <a:pPr>
              <a:buFont typeface="Wingdings 2" pitchFamily="18" charset="2"/>
              <a:buNone/>
            </a:pPr>
            <a:r>
              <a:rPr lang="fa-IR" sz="2400" b="1" smtClean="0">
                <a:cs typeface="B Nazanin" pitchFamily="2" charset="-78"/>
              </a:rPr>
              <a:t>   سال 327ق.</a:t>
            </a:r>
          </a:p>
          <a:p>
            <a:pPr>
              <a:buFont typeface="Wingdings 2" pitchFamily="18" charset="2"/>
              <a:buNone/>
            </a:pPr>
            <a:r>
              <a:rPr lang="fa-IR" sz="2400" b="1" smtClean="0">
                <a:cs typeface="B Nazanin" pitchFamily="2" charset="-78"/>
              </a:rPr>
              <a:t>   هـ . الف. سايه</a:t>
            </a:r>
          </a:p>
          <a:p>
            <a:pPr>
              <a:buFontTx/>
              <a:buChar char="-"/>
            </a:pPr>
            <a:r>
              <a:rPr lang="fa-IR" sz="2400" b="1" smtClean="0">
                <a:solidFill>
                  <a:srgbClr val="7030A0"/>
                </a:solidFill>
                <a:cs typeface="B Nazanin" pitchFamily="2" charset="-78"/>
              </a:rPr>
              <a:t>پس از نقل قول غيرمستقيم يا جمله های پرسشی غير مستقيم:</a:t>
            </a:r>
          </a:p>
          <a:p>
            <a:pPr>
              <a:buFont typeface="Wingdings 2" pitchFamily="18" charset="2"/>
              <a:buNone/>
            </a:pPr>
            <a:r>
              <a:rPr lang="fa-IR" sz="2400" b="1" smtClean="0">
                <a:cs typeface="B Nazanin" pitchFamily="2" charset="-78"/>
              </a:rPr>
              <a:t>   يکی از خبرنگاران از رييس جمهور پرسيد که سفرش چند روز به طول می انجامد.</a:t>
            </a:r>
          </a:p>
          <a:p>
            <a:pPr>
              <a:buFont typeface="Wingdings 2" pitchFamily="18" charset="2"/>
              <a:buNone/>
            </a:pPr>
            <a:r>
              <a:rPr lang="fa-IR" sz="2400" b="1" smtClean="0">
                <a:cs typeface="B Nazanin" pitchFamily="2" charset="-78"/>
              </a:rPr>
              <a:t>- </a:t>
            </a:r>
            <a:r>
              <a:rPr lang="fa-IR" sz="2400" b="1" smtClean="0">
                <a:solidFill>
                  <a:srgbClr val="7030A0"/>
                </a:solidFill>
                <a:cs typeface="B Nazanin" pitchFamily="2" charset="-78"/>
              </a:rPr>
              <a:t>پس از اعداد و حروف فارسی و لاتين برای تفکيک عناوين از يکديگر.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circle(in)">
                                      <p:cBhvr>
                                        <p:cTn id="28" dur="2000"/>
                                        <p:tgtEl>
                                          <p:spTgt spid="3">
                                            <p:txEl>
                                              <p:pRg st="7" end="7"/>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circle(in)">
                                      <p:cBhvr>
                                        <p:cTn id="31"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05000"/>
            <a:ext cx="8229600" cy="4389438"/>
          </a:xfrm>
        </p:spPr>
        <p:txBody>
          <a:bodyPr/>
          <a:lstStyle/>
          <a:p>
            <a:pPr algn="just"/>
            <a:r>
              <a:rPr lang="fa-IR" sz="2400" b="1" smtClean="0">
                <a:solidFill>
                  <a:srgbClr val="7030A0"/>
                </a:solidFill>
                <a:cs typeface="B Nazanin" pitchFamily="2" charset="-78"/>
              </a:rPr>
              <a:t>ويرگول، کاما يا درنگ نما:</a:t>
            </a:r>
          </a:p>
          <a:p>
            <a:pPr algn="just">
              <a:buFontTx/>
              <a:buChar char="-"/>
            </a:pPr>
            <a:r>
              <a:rPr lang="fa-IR" sz="2400" b="1" smtClean="0">
                <a:solidFill>
                  <a:srgbClr val="C00000"/>
                </a:solidFill>
                <a:cs typeface="B Nazanin" pitchFamily="2" charset="-78"/>
              </a:rPr>
              <a:t>ميان دو جمله ی پايه و پيرو:</a:t>
            </a:r>
          </a:p>
          <a:p>
            <a:pPr algn="just">
              <a:buFont typeface="Wingdings 2" pitchFamily="18" charset="2"/>
              <a:buNone/>
            </a:pPr>
            <a:r>
              <a:rPr lang="fa-IR" sz="2400" b="1" smtClean="0">
                <a:cs typeface="B Nazanin" pitchFamily="2" charset="-78"/>
              </a:rPr>
              <a:t>   * اگر شب ها همه قدر بودی</a:t>
            </a:r>
            <a:r>
              <a:rPr lang="fa-IR" sz="2400" b="1" smtClean="0">
                <a:solidFill>
                  <a:srgbClr val="C00000"/>
                </a:solidFill>
                <a:cs typeface="B Nazanin" pitchFamily="2" charset="-78"/>
              </a:rPr>
              <a:t>،</a:t>
            </a:r>
            <a:r>
              <a:rPr lang="fa-IR" sz="2400" b="1" smtClean="0">
                <a:cs typeface="B Nazanin" pitchFamily="2" charset="-78"/>
              </a:rPr>
              <a:t> شب قدر بی قدر بودی.</a:t>
            </a:r>
          </a:p>
          <a:p>
            <a:pPr algn="just">
              <a:buFontTx/>
              <a:buChar char="-"/>
            </a:pPr>
            <a:r>
              <a:rPr lang="fa-IR" sz="2400" b="1" smtClean="0">
                <a:solidFill>
                  <a:srgbClr val="C00000"/>
                </a:solidFill>
                <a:cs typeface="B Nazanin" pitchFamily="2" charset="-78"/>
              </a:rPr>
              <a:t>برای عطف کلمه ها</a:t>
            </a:r>
            <a:r>
              <a:rPr lang="fa-IR" sz="2400" b="1" smtClean="0">
                <a:cs typeface="B Nazanin" pitchFamily="2" charset="-78"/>
              </a:rPr>
              <a:t>،</a:t>
            </a:r>
            <a:r>
              <a:rPr lang="fa-IR" sz="2400" b="1" smtClean="0">
                <a:solidFill>
                  <a:srgbClr val="C00000"/>
                </a:solidFill>
                <a:cs typeface="B Nazanin" pitchFamily="2" charset="-78"/>
              </a:rPr>
              <a:t> جمله ها</a:t>
            </a:r>
            <a:r>
              <a:rPr lang="fa-IR" sz="2400" b="1" smtClean="0">
                <a:cs typeface="B Nazanin" pitchFamily="2" charset="-78"/>
              </a:rPr>
              <a:t>،</a:t>
            </a:r>
            <a:r>
              <a:rPr lang="fa-IR" sz="2400" b="1" smtClean="0">
                <a:solidFill>
                  <a:srgbClr val="C00000"/>
                </a:solidFill>
                <a:cs typeface="B Nazanin" pitchFamily="2" charset="-78"/>
              </a:rPr>
              <a:t> عبارت ها و سازه های هم پايه:</a:t>
            </a:r>
          </a:p>
          <a:p>
            <a:pPr algn="just">
              <a:buFont typeface="Wingdings 2" pitchFamily="18" charset="2"/>
              <a:buNone/>
            </a:pPr>
            <a:r>
              <a:rPr lang="fa-IR" sz="2400" b="1" smtClean="0">
                <a:cs typeface="B Nazanin" pitchFamily="2" charset="-78"/>
              </a:rPr>
              <a:t>   * افزايش قيمت جهانی کاغذ</a:t>
            </a:r>
            <a:r>
              <a:rPr lang="fa-IR" sz="2400" b="1" smtClean="0">
                <a:solidFill>
                  <a:srgbClr val="C00000"/>
                </a:solidFill>
                <a:cs typeface="B Nazanin" pitchFamily="2" charset="-78"/>
              </a:rPr>
              <a:t>،</a:t>
            </a:r>
            <a:r>
              <a:rPr lang="fa-IR" sz="2400" b="1" smtClean="0">
                <a:cs typeface="B Nazanin" pitchFamily="2" charset="-78"/>
              </a:rPr>
              <a:t> تأخير در انجام واردات</a:t>
            </a:r>
            <a:r>
              <a:rPr lang="fa-IR" sz="2400" b="1" smtClean="0">
                <a:solidFill>
                  <a:srgbClr val="C00000"/>
                </a:solidFill>
                <a:cs typeface="B Nazanin" pitchFamily="2" charset="-78"/>
              </a:rPr>
              <a:t>، </a:t>
            </a:r>
            <a:r>
              <a:rPr lang="fa-IR" sz="2400" b="1" smtClean="0">
                <a:cs typeface="B Nazanin" pitchFamily="2" charset="-78"/>
              </a:rPr>
              <a:t>آسيب ديدگی کارخانه ی مازندران</a:t>
            </a:r>
            <a:r>
              <a:rPr lang="fa-IR" sz="2400" b="1" smtClean="0">
                <a:solidFill>
                  <a:srgbClr val="C00000"/>
                </a:solidFill>
                <a:cs typeface="B Nazanin" pitchFamily="2" charset="-78"/>
              </a:rPr>
              <a:t>،</a:t>
            </a:r>
            <a:r>
              <a:rPr lang="fa-IR" sz="2400" b="1" smtClean="0">
                <a:cs typeface="B Nazanin" pitchFamily="2" charset="-78"/>
              </a:rPr>
              <a:t> بازگشايی مدارس در کشور و اختلاف عرضه و تقاضا، موجب افزايش شديد قيمت کاغذ شد.</a:t>
            </a:r>
          </a:p>
          <a:p>
            <a:pPr algn="just">
              <a:buFontTx/>
              <a:buChar char="-"/>
            </a:pPr>
            <a:r>
              <a:rPr lang="fa-IR" sz="2400" b="1" smtClean="0">
                <a:solidFill>
                  <a:srgbClr val="C00000"/>
                </a:solidFill>
                <a:cs typeface="B Nazanin" pitchFamily="2" charset="-78"/>
              </a:rPr>
              <a:t>در آغاز و پايان جمله ها يا عبارت های معترضه که به صورت صفت، بدل، جمله ی تفسيری، توضيحی يا دعايی می آيد:</a:t>
            </a:r>
          </a:p>
          <a:p>
            <a:pPr algn="just">
              <a:buFont typeface="Wingdings 2" pitchFamily="18" charset="2"/>
              <a:buNone/>
            </a:pPr>
            <a:r>
              <a:rPr lang="fa-IR" sz="2400" b="1" smtClean="0">
                <a:cs typeface="B Nazanin" pitchFamily="2" charset="-78"/>
              </a:rPr>
              <a:t>* ابوسعيد</a:t>
            </a:r>
            <a:r>
              <a:rPr lang="fa-IR" sz="2400" b="1" smtClean="0">
                <a:solidFill>
                  <a:srgbClr val="C00000"/>
                </a:solidFill>
                <a:cs typeface="B Nazanin" pitchFamily="2" charset="-78"/>
              </a:rPr>
              <a:t>،</a:t>
            </a:r>
            <a:r>
              <a:rPr lang="fa-IR" sz="2400" b="1" smtClean="0">
                <a:cs typeface="B Nazanin" pitchFamily="2" charset="-78"/>
              </a:rPr>
              <a:t> که رحمت خداوند بر او باد</a:t>
            </a:r>
            <a:r>
              <a:rPr lang="fa-IR" sz="2400" b="1" smtClean="0">
                <a:solidFill>
                  <a:srgbClr val="C00000"/>
                </a:solidFill>
                <a:cs typeface="B Nazanin" pitchFamily="2" charset="-78"/>
              </a:rPr>
              <a:t>،</a:t>
            </a:r>
            <a:r>
              <a:rPr lang="fa-IR" sz="2400" b="1" smtClean="0">
                <a:cs typeface="B Nazanin" pitchFamily="2" charset="-78"/>
              </a:rPr>
              <a:t> عارفی وارسته بود.</a:t>
            </a:r>
          </a:p>
        </p:txBody>
      </p:sp>
      <p:sp>
        <p:nvSpPr>
          <p:cNvPr id="104451" name="Title 1"/>
          <p:cNvSpPr>
            <a:spLocks noGrp="1"/>
          </p:cNvSpPr>
          <p:nvPr>
            <p:ph type="title"/>
          </p:nvPr>
        </p:nvSpPr>
        <p:spPr/>
        <p:txBody>
          <a:bodyPr/>
          <a:lstStyle/>
          <a:p>
            <a:pPr algn="ctr"/>
            <a:r>
              <a:rPr lang="fa-IR" b="1" smtClean="0">
                <a:cs typeface="B Nazanin" pitchFamily="2" charset="-78"/>
              </a:rPr>
              <a:t>نشانه های نگارشی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mph" presetSubtype="0" fill="hold" nodeType="clickEffect">
                                  <p:stCondLst>
                                    <p:cond delay="0"/>
                                  </p:stCondLst>
                                  <p:childTnLst>
                                    <p:animClr clrSpc="hsl" dir="cw">
                                      <p:cBhvr override="childStyle">
                                        <p:cTn id="6" dur="500" fill="hold"/>
                                        <p:tgtEl>
                                          <p:spTgt spid="3">
                                            <p:txEl>
                                              <p:pRg st="1" end="1"/>
                                            </p:txEl>
                                          </p:spTgt>
                                        </p:tgtEl>
                                        <p:attrNameLst>
                                          <p:attrName>style.color</p:attrName>
                                        </p:attrNameLst>
                                      </p:cBhvr>
                                      <p:by>
                                        <p:hsl h="10842353" s="0" l="0"/>
                                      </p:by>
                                    </p:animClr>
                                    <p:animClr clrSpc="hsl" dir="cw">
                                      <p:cBhvr>
                                        <p:cTn id="7" dur="500" fill="hold"/>
                                        <p:tgtEl>
                                          <p:spTgt spid="3">
                                            <p:txEl>
                                              <p:pRg st="1" end="1"/>
                                            </p:txEl>
                                          </p:spTgt>
                                        </p:tgtEl>
                                        <p:attrNameLst>
                                          <p:attrName>fillcolor</p:attrName>
                                        </p:attrNameLst>
                                      </p:cBhvr>
                                      <p:by>
                                        <p:hsl h="10842353" s="0" l="0"/>
                                      </p:by>
                                    </p:animClr>
                                    <p:animClr clrSpc="hsl" dir="cw">
                                      <p:cBhvr>
                                        <p:cTn id="8" dur="500" fill="hold"/>
                                        <p:tgtEl>
                                          <p:spTgt spid="3">
                                            <p:txEl>
                                              <p:pRg st="1" end="1"/>
                                            </p:txEl>
                                          </p:spTgt>
                                        </p:tgtEl>
                                        <p:attrNameLst>
                                          <p:attrName>stroke.color</p:attrName>
                                        </p:attrNameLst>
                                      </p:cBhvr>
                                      <p:by>
                                        <p:hsl h="10842353" s="0" l="0"/>
                                      </p:by>
                                    </p:animClr>
                                    <p:set>
                                      <p:cBhvr>
                                        <p:cTn id="9" dur="500" fill="hold"/>
                                        <p:tgtEl>
                                          <p:spTgt spid="3">
                                            <p:txEl>
                                              <p:pRg st="1" end="1"/>
                                            </p:txEl>
                                          </p:spTgt>
                                        </p:tgtEl>
                                        <p:attrNameLst>
                                          <p:attrName>fill.type</p:attrName>
                                        </p:attrNameLst>
                                      </p:cBhvr>
                                      <p:to>
                                        <p:strVal val="solid"/>
                                      </p:to>
                                    </p:set>
                                  </p:childTnLst>
                                </p:cTn>
                              </p:par>
                              <p:par>
                                <p:cTn id="10" presetID="23" presetClass="emph" presetSubtype="0" fill="hold" nodeType="withEffect">
                                  <p:stCondLst>
                                    <p:cond delay="0"/>
                                  </p:stCondLst>
                                  <p:childTnLst>
                                    <p:animClr clrSpc="hsl" dir="cw">
                                      <p:cBhvr override="childStyle">
                                        <p:cTn id="11" dur="500" fill="hold"/>
                                        <p:tgtEl>
                                          <p:spTgt spid="3">
                                            <p:txEl>
                                              <p:pRg st="2" end="2"/>
                                            </p:txEl>
                                          </p:spTgt>
                                        </p:tgtEl>
                                        <p:attrNameLst>
                                          <p:attrName>style.color</p:attrName>
                                        </p:attrNameLst>
                                      </p:cBhvr>
                                      <p:by>
                                        <p:hsl h="10842353" s="0" l="0"/>
                                      </p:by>
                                    </p:animClr>
                                    <p:animClr clrSpc="hsl" dir="cw">
                                      <p:cBhvr>
                                        <p:cTn id="12" dur="500" fill="hold"/>
                                        <p:tgtEl>
                                          <p:spTgt spid="3">
                                            <p:txEl>
                                              <p:pRg st="2" end="2"/>
                                            </p:txEl>
                                          </p:spTgt>
                                        </p:tgtEl>
                                        <p:attrNameLst>
                                          <p:attrName>fillcolor</p:attrName>
                                        </p:attrNameLst>
                                      </p:cBhvr>
                                      <p:by>
                                        <p:hsl h="10842353" s="0" l="0"/>
                                      </p:by>
                                    </p:animClr>
                                    <p:animClr clrSpc="hsl" dir="cw">
                                      <p:cBhvr>
                                        <p:cTn id="13" dur="500" fill="hold"/>
                                        <p:tgtEl>
                                          <p:spTgt spid="3">
                                            <p:txEl>
                                              <p:pRg st="2" end="2"/>
                                            </p:txEl>
                                          </p:spTgt>
                                        </p:tgtEl>
                                        <p:attrNameLst>
                                          <p:attrName>stroke.color</p:attrName>
                                        </p:attrNameLst>
                                      </p:cBhvr>
                                      <p:by>
                                        <p:hsl h="10842353" s="0" l="0"/>
                                      </p:by>
                                    </p:animClr>
                                    <p:set>
                                      <p:cBhvr>
                                        <p:cTn id="14" dur="500" fill="hold"/>
                                        <p:tgtEl>
                                          <p:spTgt spid="3">
                                            <p:txEl>
                                              <p:pRg st="2" end="2"/>
                                            </p:txEl>
                                          </p:spTgt>
                                        </p:tgtEl>
                                        <p:attrNameLst>
                                          <p:attrName>fill.type</p:attrName>
                                        </p:attrNameLst>
                                      </p:cBhvr>
                                      <p:to>
                                        <p:strVal val="solid"/>
                                      </p:to>
                                    </p:set>
                                  </p:childTnLst>
                                </p:cTn>
                              </p:par>
                              <p:par>
                                <p:cTn id="15" presetID="23" presetClass="emph" presetSubtype="0" fill="hold" nodeType="withEffect">
                                  <p:stCondLst>
                                    <p:cond delay="0"/>
                                  </p:stCondLst>
                                  <p:childTnLst>
                                    <p:animClr clrSpc="hsl" dir="cw">
                                      <p:cBhvr override="childStyle">
                                        <p:cTn id="16" dur="500" fill="hold"/>
                                        <p:tgtEl>
                                          <p:spTgt spid="3">
                                            <p:txEl>
                                              <p:pRg st="3" end="3"/>
                                            </p:txEl>
                                          </p:spTgt>
                                        </p:tgtEl>
                                        <p:attrNameLst>
                                          <p:attrName>style.color</p:attrName>
                                        </p:attrNameLst>
                                      </p:cBhvr>
                                      <p:by>
                                        <p:hsl h="10842353" s="0" l="0"/>
                                      </p:by>
                                    </p:animClr>
                                    <p:animClr clrSpc="hsl" dir="cw">
                                      <p:cBhvr>
                                        <p:cTn id="17" dur="500" fill="hold"/>
                                        <p:tgtEl>
                                          <p:spTgt spid="3">
                                            <p:txEl>
                                              <p:pRg st="3" end="3"/>
                                            </p:txEl>
                                          </p:spTgt>
                                        </p:tgtEl>
                                        <p:attrNameLst>
                                          <p:attrName>fillcolor</p:attrName>
                                        </p:attrNameLst>
                                      </p:cBhvr>
                                      <p:by>
                                        <p:hsl h="10842353" s="0" l="0"/>
                                      </p:by>
                                    </p:animClr>
                                    <p:animClr clrSpc="hsl" dir="cw">
                                      <p:cBhvr>
                                        <p:cTn id="18" dur="500" fill="hold"/>
                                        <p:tgtEl>
                                          <p:spTgt spid="3">
                                            <p:txEl>
                                              <p:pRg st="3" end="3"/>
                                            </p:txEl>
                                          </p:spTgt>
                                        </p:tgtEl>
                                        <p:attrNameLst>
                                          <p:attrName>stroke.color</p:attrName>
                                        </p:attrNameLst>
                                      </p:cBhvr>
                                      <p:by>
                                        <p:hsl h="10842353" s="0" l="0"/>
                                      </p:by>
                                    </p:animClr>
                                    <p:set>
                                      <p:cBhvr>
                                        <p:cTn id="19" dur="500" fill="hold"/>
                                        <p:tgtEl>
                                          <p:spTgt spid="3">
                                            <p:txEl>
                                              <p:pRg st="3" end="3"/>
                                            </p:txEl>
                                          </p:spTgt>
                                        </p:tgtEl>
                                        <p:attrNameLst>
                                          <p:attrName>fill.type</p:attrName>
                                        </p:attrNameLst>
                                      </p:cBhvr>
                                      <p:to>
                                        <p:strVal val="solid"/>
                                      </p:to>
                                    </p:set>
                                  </p:childTnLst>
                                </p:cTn>
                              </p:par>
                              <p:par>
                                <p:cTn id="20" presetID="23" presetClass="emph" presetSubtype="0" fill="hold" nodeType="withEffect">
                                  <p:stCondLst>
                                    <p:cond delay="0"/>
                                  </p:stCondLst>
                                  <p:childTnLst>
                                    <p:animClr clrSpc="hsl" dir="cw">
                                      <p:cBhvr override="childStyle">
                                        <p:cTn id="21" dur="500" fill="hold"/>
                                        <p:tgtEl>
                                          <p:spTgt spid="3">
                                            <p:txEl>
                                              <p:pRg st="4" end="4"/>
                                            </p:txEl>
                                          </p:spTgt>
                                        </p:tgtEl>
                                        <p:attrNameLst>
                                          <p:attrName>style.color</p:attrName>
                                        </p:attrNameLst>
                                      </p:cBhvr>
                                      <p:by>
                                        <p:hsl h="10842353" s="0" l="0"/>
                                      </p:by>
                                    </p:animClr>
                                    <p:animClr clrSpc="hsl" dir="cw">
                                      <p:cBhvr>
                                        <p:cTn id="22" dur="500" fill="hold"/>
                                        <p:tgtEl>
                                          <p:spTgt spid="3">
                                            <p:txEl>
                                              <p:pRg st="4" end="4"/>
                                            </p:txEl>
                                          </p:spTgt>
                                        </p:tgtEl>
                                        <p:attrNameLst>
                                          <p:attrName>fillcolor</p:attrName>
                                        </p:attrNameLst>
                                      </p:cBhvr>
                                      <p:by>
                                        <p:hsl h="10842353" s="0" l="0"/>
                                      </p:by>
                                    </p:animClr>
                                    <p:animClr clrSpc="hsl" dir="cw">
                                      <p:cBhvr>
                                        <p:cTn id="23" dur="500" fill="hold"/>
                                        <p:tgtEl>
                                          <p:spTgt spid="3">
                                            <p:txEl>
                                              <p:pRg st="4" end="4"/>
                                            </p:txEl>
                                          </p:spTgt>
                                        </p:tgtEl>
                                        <p:attrNameLst>
                                          <p:attrName>stroke.color</p:attrName>
                                        </p:attrNameLst>
                                      </p:cBhvr>
                                      <p:by>
                                        <p:hsl h="10842353" s="0" l="0"/>
                                      </p:by>
                                    </p:animClr>
                                    <p:set>
                                      <p:cBhvr>
                                        <p:cTn id="24" dur="500" fill="hold"/>
                                        <p:tgtEl>
                                          <p:spTgt spid="3">
                                            <p:txEl>
                                              <p:pRg st="4" end="4"/>
                                            </p:txEl>
                                          </p:spTgt>
                                        </p:tgtEl>
                                        <p:attrNameLst>
                                          <p:attrName>fill.type</p:attrName>
                                        </p:attrNameLst>
                                      </p:cBhvr>
                                      <p:to>
                                        <p:strVal val="solid"/>
                                      </p:to>
                                    </p:set>
                                  </p:childTnLst>
                                </p:cTn>
                              </p:par>
                              <p:par>
                                <p:cTn id="25" presetID="23" presetClass="emph" presetSubtype="0" fill="hold" nodeType="withEffect">
                                  <p:stCondLst>
                                    <p:cond delay="0"/>
                                  </p:stCondLst>
                                  <p:childTnLst>
                                    <p:animClr clrSpc="hsl" dir="cw">
                                      <p:cBhvr override="childStyle">
                                        <p:cTn id="26" dur="500" fill="hold"/>
                                        <p:tgtEl>
                                          <p:spTgt spid="3">
                                            <p:txEl>
                                              <p:pRg st="5" end="5"/>
                                            </p:txEl>
                                          </p:spTgt>
                                        </p:tgtEl>
                                        <p:attrNameLst>
                                          <p:attrName>style.color</p:attrName>
                                        </p:attrNameLst>
                                      </p:cBhvr>
                                      <p:by>
                                        <p:hsl h="10842353" s="0" l="0"/>
                                      </p:by>
                                    </p:animClr>
                                    <p:animClr clrSpc="hsl" dir="cw">
                                      <p:cBhvr>
                                        <p:cTn id="27" dur="500" fill="hold"/>
                                        <p:tgtEl>
                                          <p:spTgt spid="3">
                                            <p:txEl>
                                              <p:pRg st="5" end="5"/>
                                            </p:txEl>
                                          </p:spTgt>
                                        </p:tgtEl>
                                        <p:attrNameLst>
                                          <p:attrName>fillcolor</p:attrName>
                                        </p:attrNameLst>
                                      </p:cBhvr>
                                      <p:by>
                                        <p:hsl h="10842353" s="0" l="0"/>
                                      </p:by>
                                    </p:animClr>
                                    <p:animClr clrSpc="hsl" dir="cw">
                                      <p:cBhvr>
                                        <p:cTn id="28" dur="500" fill="hold"/>
                                        <p:tgtEl>
                                          <p:spTgt spid="3">
                                            <p:txEl>
                                              <p:pRg st="5" end="5"/>
                                            </p:txEl>
                                          </p:spTgt>
                                        </p:tgtEl>
                                        <p:attrNameLst>
                                          <p:attrName>stroke.color</p:attrName>
                                        </p:attrNameLst>
                                      </p:cBhvr>
                                      <p:by>
                                        <p:hsl h="10842353" s="0" l="0"/>
                                      </p:by>
                                    </p:animClr>
                                    <p:set>
                                      <p:cBhvr>
                                        <p:cTn id="29" dur="500" fill="hold"/>
                                        <p:tgtEl>
                                          <p:spTgt spid="3">
                                            <p:txEl>
                                              <p:pRg st="5" end="5"/>
                                            </p:txEl>
                                          </p:spTgt>
                                        </p:tgtEl>
                                        <p:attrNameLst>
                                          <p:attrName>fill.type</p:attrName>
                                        </p:attrNameLst>
                                      </p:cBhvr>
                                      <p:to>
                                        <p:strVal val="solid"/>
                                      </p:to>
                                    </p:set>
                                  </p:childTnLst>
                                </p:cTn>
                              </p:par>
                              <p:par>
                                <p:cTn id="30" presetID="23" presetClass="emph" presetSubtype="0" fill="hold" nodeType="withEffect">
                                  <p:stCondLst>
                                    <p:cond delay="0"/>
                                  </p:stCondLst>
                                  <p:childTnLst>
                                    <p:animClr clrSpc="hsl" dir="cw">
                                      <p:cBhvr override="childStyle">
                                        <p:cTn id="31" dur="500" fill="hold"/>
                                        <p:tgtEl>
                                          <p:spTgt spid="3">
                                            <p:txEl>
                                              <p:pRg st="6" end="6"/>
                                            </p:txEl>
                                          </p:spTgt>
                                        </p:tgtEl>
                                        <p:attrNameLst>
                                          <p:attrName>style.color</p:attrName>
                                        </p:attrNameLst>
                                      </p:cBhvr>
                                      <p:by>
                                        <p:hsl h="10842353" s="0" l="0"/>
                                      </p:by>
                                    </p:animClr>
                                    <p:animClr clrSpc="hsl" dir="cw">
                                      <p:cBhvr>
                                        <p:cTn id="32" dur="500" fill="hold"/>
                                        <p:tgtEl>
                                          <p:spTgt spid="3">
                                            <p:txEl>
                                              <p:pRg st="6" end="6"/>
                                            </p:txEl>
                                          </p:spTgt>
                                        </p:tgtEl>
                                        <p:attrNameLst>
                                          <p:attrName>fillcolor</p:attrName>
                                        </p:attrNameLst>
                                      </p:cBhvr>
                                      <p:by>
                                        <p:hsl h="10842353" s="0" l="0"/>
                                      </p:by>
                                    </p:animClr>
                                    <p:animClr clrSpc="hsl" dir="cw">
                                      <p:cBhvr>
                                        <p:cTn id="33" dur="500" fill="hold"/>
                                        <p:tgtEl>
                                          <p:spTgt spid="3">
                                            <p:txEl>
                                              <p:pRg st="6" end="6"/>
                                            </p:txEl>
                                          </p:spTgt>
                                        </p:tgtEl>
                                        <p:attrNameLst>
                                          <p:attrName>stroke.color</p:attrName>
                                        </p:attrNameLst>
                                      </p:cBhvr>
                                      <p:by>
                                        <p:hsl h="10842353" s="0" l="0"/>
                                      </p:by>
                                    </p:animClr>
                                    <p:set>
                                      <p:cBhvr>
                                        <p:cTn id="34" dur="500" fill="hold"/>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pPr>
              <a:buFont typeface="Wingdings 2" pitchFamily="18" charset="2"/>
              <a:buNone/>
            </a:pPr>
            <a:r>
              <a:rPr lang="fa-IR" b="1" smtClean="0">
                <a:cs typeface="B Nazanin" pitchFamily="2" charset="-78"/>
              </a:rPr>
              <a:t>ادامه ی کاربرد کاما</a:t>
            </a:r>
          </a:p>
          <a:p>
            <a:pPr>
              <a:buFontTx/>
              <a:buChar char="-"/>
            </a:pPr>
            <a:r>
              <a:rPr lang="fa-IR" b="1" smtClean="0">
                <a:solidFill>
                  <a:srgbClr val="C00000"/>
                </a:solidFill>
                <a:cs typeface="B Nazanin" pitchFamily="2" charset="-78"/>
              </a:rPr>
              <a:t>بعد از گروه قيدی در آغاز جمله: </a:t>
            </a:r>
          </a:p>
          <a:p>
            <a:pPr>
              <a:buFont typeface="Wingdings 2" pitchFamily="18" charset="2"/>
              <a:buNone/>
            </a:pPr>
            <a:r>
              <a:rPr lang="fa-IR" b="1" smtClean="0">
                <a:cs typeface="B Nazanin" pitchFamily="2" charset="-78"/>
              </a:rPr>
              <a:t> *سرانجام</a:t>
            </a:r>
            <a:r>
              <a:rPr lang="fa-IR" b="1" smtClean="0">
                <a:solidFill>
                  <a:srgbClr val="FF0000"/>
                </a:solidFill>
                <a:cs typeface="B Nazanin" pitchFamily="2" charset="-78"/>
              </a:rPr>
              <a:t>، </a:t>
            </a:r>
            <a:r>
              <a:rPr lang="fa-IR" b="1" smtClean="0">
                <a:cs typeface="B Nazanin" pitchFamily="2" charset="-78"/>
              </a:rPr>
              <a:t>مذاکرات دو کره پايان يافت.</a:t>
            </a:r>
          </a:p>
          <a:p>
            <a:pPr>
              <a:buFont typeface="Wingdings 2" pitchFamily="18" charset="2"/>
              <a:buNone/>
            </a:pPr>
            <a:r>
              <a:rPr lang="fa-IR" b="1" smtClean="0">
                <a:cs typeface="B Nazanin" pitchFamily="2" charset="-78"/>
              </a:rPr>
              <a:t> *به عبارت ديگر</a:t>
            </a:r>
            <a:r>
              <a:rPr lang="fa-IR" b="1" smtClean="0">
                <a:solidFill>
                  <a:srgbClr val="FF0000"/>
                </a:solidFill>
                <a:cs typeface="B Nazanin" pitchFamily="2" charset="-78"/>
              </a:rPr>
              <a:t>،</a:t>
            </a:r>
            <a:r>
              <a:rPr lang="fa-IR" b="1" smtClean="0">
                <a:cs typeface="B Nazanin" pitchFamily="2" charset="-78"/>
              </a:rPr>
              <a:t> افزايش توليد همان افزايش سرمايه است.</a:t>
            </a:r>
          </a:p>
          <a:p>
            <a:pPr>
              <a:buFont typeface="Wingdings 2" pitchFamily="18" charset="2"/>
              <a:buNone/>
            </a:pPr>
            <a:r>
              <a:rPr lang="fa-IR" b="1" smtClean="0">
                <a:cs typeface="B Nazanin" pitchFamily="2" charset="-78"/>
              </a:rPr>
              <a:t> </a:t>
            </a:r>
            <a:r>
              <a:rPr lang="fa-IR" b="1" smtClean="0">
                <a:solidFill>
                  <a:srgbClr val="C00000"/>
                </a:solidFill>
                <a:cs typeface="B Nazanin" pitchFamily="2" charset="-78"/>
              </a:rPr>
              <a:t>- برای جلوگيری از اشتباه در خواندن جمله:</a:t>
            </a:r>
          </a:p>
          <a:p>
            <a:pPr>
              <a:buFont typeface="Wingdings 2" pitchFamily="18" charset="2"/>
              <a:buNone/>
            </a:pPr>
            <a:r>
              <a:rPr lang="fa-IR" b="1" smtClean="0">
                <a:cs typeface="B Nazanin" pitchFamily="2" charset="-78"/>
              </a:rPr>
              <a:t> * استاد</a:t>
            </a:r>
            <a:r>
              <a:rPr lang="fa-IR" b="1" smtClean="0">
                <a:solidFill>
                  <a:srgbClr val="FF0000"/>
                </a:solidFill>
                <a:cs typeface="B Nazanin" pitchFamily="2" charset="-78"/>
              </a:rPr>
              <a:t>،</a:t>
            </a:r>
            <a:r>
              <a:rPr lang="fa-IR" b="1" smtClean="0">
                <a:cs typeface="B Nazanin" pitchFamily="2" charset="-78"/>
              </a:rPr>
              <a:t> غلامحسين يوسفی را اديبی برجسته معرفی کرد.</a:t>
            </a:r>
          </a:p>
          <a:p>
            <a:pPr>
              <a:buFontTx/>
              <a:buChar char="-"/>
            </a:pPr>
            <a:r>
              <a:rPr lang="fa-IR" b="1" smtClean="0">
                <a:solidFill>
                  <a:srgbClr val="C00000"/>
                </a:solidFill>
                <a:cs typeface="B Nazanin" pitchFamily="2" charset="-78"/>
              </a:rPr>
              <a:t>برای جدا کردن اعداد، نشانی و اطلاعات کتاب شناختی</a:t>
            </a:r>
          </a:p>
          <a:p>
            <a:pPr>
              <a:buFont typeface="Wingdings 2" pitchFamily="18" charset="2"/>
              <a:buNone/>
            </a:pPr>
            <a:r>
              <a:rPr lang="fa-IR" b="1" smtClean="0">
                <a:solidFill>
                  <a:srgbClr val="C00000"/>
                </a:solidFill>
                <a:cs typeface="B Nazanin" pitchFamily="2" charset="-78"/>
              </a:rPr>
              <a:t>* </a:t>
            </a:r>
            <a:r>
              <a:rPr lang="fa-IR" b="1" smtClean="0">
                <a:cs typeface="B Nazanin" pitchFamily="2" charset="-78"/>
              </a:rPr>
              <a:t>در جلدهای 2</a:t>
            </a:r>
            <a:r>
              <a:rPr lang="fa-IR" b="1" smtClean="0">
                <a:solidFill>
                  <a:srgbClr val="FF0000"/>
                </a:solidFill>
                <a:cs typeface="B Nazanin" pitchFamily="2" charset="-78"/>
              </a:rPr>
              <a:t>، </a:t>
            </a:r>
            <a:r>
              <a:rPr lang="fa-IR" b="1" smtClean="0">
                <a:cs typeface="B Nazanin" pitchFamily="2" charset="-78"/>
              </a:rPr>
              <a:t>8</a:t>
            </a:r>
            <a:r>
              <a:rPr lang="fa-IR" b="1" smtClean="0">
                <a:solidFill>
                  <a:srgbClr val="FF0000"/>
                </a:solidFill>
                <a:cs typeface="B Nazanin" pitchFamily="2" charset="-78"/>
              </a:rPr>
              <a:t>،</a:t>
            </a:r>
            <a:r>
              <a:rPr lang="fa-IR" b="1" smtClean="0">
                <a:cs typeface="B Nazanin" pitchFamily="2" charset="-78"/>
              </a:rPr>
              <a:t> 12</a:t>
            </a:r>
            <a:r>
              <a:rPr lang="fa-IR" b="1" smtClean="0">
                <a:solidFill>
                  <a:srgbClr val="FF0000"/>
                </a:solidFill>
                <a:cs typeface="B Nazanin" pitchFamily="2" charset="-78"/>
              </a:rPr>
              <a:t>،</a:t>
            </a:r>
            <a:r>
              <a:rPr lang="fa-IR" b="1" smtClean="0">
                <a:cs typeface="B Nazanin" pitchFamily="2" charset="-78"/>
              </a:rPr>
              <a:t> 15و 20 تفسير ابوالفتوح به موضوع اشاره شده است.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circle(in)">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r>
              <a:rPr lang="fa-IR" b="1" smtClean="0">
                <a:solidFill>
                  <a:srgbClr val="FF0000"/>
                </a:solidFill>
                <a:cs typeface="B Nazanin" pitchFamily="2" charset="-78"/>
              </a:rPr>
              <a:t>در چه مواردی نبايد از کاما استفاده کرد:</a:t>
            </a:r>
          </a:p>
          <a:p>
            <a:pPr>
              <a:buFontTx/>
              <a:buChar char="-"/>
            </a:pPr>
            <a:r>
              <a:rPr lang="fa-IR" b="1" smtClean="0">
                <a:cs typeface="B Nazanin" pitchFamily="2" charset="-78"/>
              </a:rPr>
              <a:t>قبل از «يا»، «پس»، «که»، </a:t>
            </a:r>
            <a:r>
              <a:rPr lang="fa-IR" b="1" smtClean="0">
                <a:solidFill>
                  <a:schemeClr val="accent1"/>
                </a:solidFill>
                <a:cs typeface="B Nazanin" pitchFamily="2" charset="-78"/>
              </a:rPr>
              <a:t>«و»، «سپس»،</a:t>
            </a:r>
            <a:r>
              <a:rPr lang="fa-IR" b="1" smtClean="0">
                <a:cs typeface="B Nazanin" pitchFamily="2" charset="-78"/>
              </a:rPr>
              <a:t> و کلمات عطف و فعل؛</a:t>
            </a:r>
          </a:p>
          <a:p>
            <a:pPr>
              <a:buFontTx/>
              <a:buChar char="-"/>
            </a:pPr>
            <a:r>
              <a:rPr lang="fa-IR" b="1" smtClean="0">
                <a:cs typeface="B Nazanin" pitchFamily="2" charset="-78"/>
              </a:rPr>
              <a:t>بعد از «را»، «که»، «اگر» و حروف اضافه.</a:t>
            </a:r>
          </a:p>
          <a:p>
            <a:pPr>
              <a:buFontTx/>
              <a:buChar char="-"/>
            </a:pPr>
            <a:endParaRPr lang="fa-I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mph" presetSubtype="0" fill="hold" nodeType="clickEffect">
                                  <p:stCondLst>
                                    <p:cond delay="0"/>
                                  </p:stCondLst>
                                  <p:childTnLst>
                                    <p:animClr clrSpc="hsl" dir="cw">
                                      <p:cBhvr override="childStyle">
                                        <p:cTn id="6" dur="500" fill="hold"/>
                                        <p:tgtEl>
                                          <p:spTgt spid="3">
                                            <p:txEl>
                                              <p:pRg st="0" end="0"/>
                                            </p:txEl>
                                          </p:spTgt>
                                        </p:tgtEl>
                                        <p:attrNameLst>
                                          <p:attrName>style.color</p:attrName>
                                        </p:attrNameLst>
                                      </p:cBhvr>
                                      <p:by>
                                        <p:hsl h="10842353" s="0" l="0"/>
                                      </p:by>
                                    </p:animClr>
                                    <p:animClr clrSpc="hsl" dir="cw">
                                      <p:cBhvr>
                                        <p:cTn id="7" dur="500" fill="hold"/>
                                        <p:tgtEl>
                                          <p:spTgt spid="3">
                                            <p:txEl>
                                              <p:pRg st="0" end="0"/>
                                            </p:txEl>
                                          </p:spTgt>
                                        </p:tgtEl>
                                        <p:attrNameLst>
                                          <p:attrName>fillcolor</p:attrName>
                                        </p:attrNameLst>
                                      </p:cBhvr>
                                      <p:by>
                                        <p:hsl h="10842353" s="0" l="0"/>
                                      </p:by>
                                    </p:animClr>
                                    <p:animClr clrSpc="hsl" dir="cw">
                                      <p:cBhvr>
                                        <p:cTn id="8" dur="500" fill="hold"/>
                                        <p:tgtEl>
                                          <p:spTgt spid="3">
                                            <p:txEl>
                                              <p:pRg st="0" end="0"/>
                                            </p:txEl>
                                          </p:spTgt>
                                        </p:tgtEl>
                                        <p:attrNameLst>
                                          <p:attrName>stroke.color</p:attrName>
                                        </p:attrNameLst>
                                      </p:cBhvr>
                                      <p:by>
                                        <p:hsl h="10842353" s="0" l="0"/>
                                      </p:by>
                                    </p:animClr>
                                    <p:set>
                                      <p:cBhvr>
                                        <p:cTn id="9" dur="500" fill="hold"/>
                                        <p:tgtEl>
                                          <p:spTgt spid="3">
                                            <p:txEl>
                                              <p:pRg st="0" end="0"/>
                                            </p:txEl>
                                          </p:spTgt>
                                        </p:tgtEl>
                                        <p:attrNameLst>
                                          <p:attrName>fill.type</p:attrName>
                                        </p:attrNameLst>
                                      </p:cBhvr>
                                      <p:to>
                                        <p:strVal val="solid"/>
                                      </p:to>
                                    </p:set>
                                  </p:childTnLst>
                                </p:cTn>
                              </p:par>
                              <p:par>
                                <p:cTn id="10" presetID="23" presetClass="emph" presetSubtype="0" fill="hold" nodeType="withEffect">
                                  <p:stCondLst>
                                    <p:cond delay="0"/>
                                  </p:stCondLst>
                                  <p:childTnLst>
                                    <p:animClr clrSpc="hsl" dir="cw">
                                      <p:cBhvr override="childStyle">
                                        <p:cTn id="11" dur="500" fill="hold"/>
                                        <p:tgtEl>
                                          <p:spTgt spid="3">
                                            <p:txEl>
                                              <p:pRg st="1" end="1"/>
                                            </p:txEl>
                                          </p:spTgt>
                                        </p:tgtEl>
                                        <p:attrNameLst>
                                          <p:attrName>style.color</p:attrName>
                                        </p:attrNameLst>
                                      </p:cBhvr>
                                      <p:by>
                                        <p:hsl h="10842353" s="0" l="0"/>
                                      </p:by>
                                    </p:animClr>
                                    <p:animClr clrSpc="hsl" dir="cw">
                                      <p:cBhvr>
                                        <p:cTn id="12" dur="500" fill="hold"/>
                                        <p:tgtEl>
                                          <p:spTgt spid="3">
                                            <p:txEl>
                                              <p:pRg st="1" end="1"/>
                                            </p:txEl>
                                          </p:spTgt>
                                        </p:tgtEl>
                                        <p:attrNameLst>
                                          <p:attrName>fillcolor</p:attrName>
                                        </p:attrNameLst>
                                      </p:cBhvr>
                                      <p:by>
                                        <p:hsl h="10842353" s="0" l="0"/>
                                      </p:by>
                                    </p:animClr>
                                    <p:animClr clrSpc="hsl" dir="cw">
                                      <p:cBhvr>
                                        <p:cTn id="13" dur="500" fill="hold"/>
                                        <p:tgtEl>
                                          <p:spTgt spid="3">
                                            <p:txEl>
                                              <p:pRg st="1" end="1"/>
                                            </p:txEl>
                                          </p:spTgt>
                                        </p:tgtEl>
                                        <p:attrNameLst>
                                          <p:attrName>stroke.color</p:attrName>
                                        </p:attrNameLst>
                                      </p:cBhvr>
                                      <p:by>
                                        <p:hsl h="10842353" s="0" l="0"/>
                                      </p:by>
                                    </p:animClr>
                                    <p:set>
                                      <p:cBhvr>
                                        <p:cTn id="14" dur="500" fill="hold"/>
                                        <p:tgtEl>
                                          <p:spTgt spid="3">
                                            <p:txEl>
                                              <p:pRg st="1" end="1"/>
                                            </p:txEl>
                                          </p:spTgt>
                                        </p:tgtEl>
                                        <p:attrNameLst>
                                          <p:attrName>fill.type</p:attrName>
                                        </p:attrNameLst>
                                      </p:cBhvr>
                                      <p:to>
                                        <p:strVal val="solid"/>
                                      </p:to>
                                    </p:set>
                                  </p:childTnLst>
                                </p:cTn>
                              </p:par>
                              <p:par>
                                <p:cTn id="15" presetID="23" presetClass="emph" presetSubtype="0" fill="hold" nodeType="withEffect">
                                  <p:stCondLst>
                                    <p:cond delay="0"/>
                                  </p:stCondLst>
                                  <p:childTnLst>
                                    <p:animClr clrSpc="hsl" dir="cw">
                                      <p:cBhvr override="childStyle">
                                        <p:cTn id="16" dur="500" fill="hold"/>
                                        <p:tgtEl>
                                          <p:spTgt spid="3">
                                            <p:txEl>
                                              <p:pRg st="2" end="2"/>
                                            </p:txEl>
                                          </p:spTgt>
                                        </p:tgtEl>
                                        <p:attrNameLst>
                                          <p:attrName>style.color</p:attrName>
                                        </p:attrNameLst>
                                      </p:cBhvr>
                                      <p:by>
                                        <p:hsl h="10842353" s="0" l="0"/>
                                      </p:by>
                                    </p:animClr>
                                    <p:animClr clrSpc="hsl" dir="cw">
                                      <p:cBhvr>
                                        <p:cTn id="17" dur="500" fill="hold"/>
                                        <p:tgtEl>
                                          <p:spTgt spid="3">
                                            <p:txEl>
                                              <p:pRg st="2" end="2"/>
                                            </p:txEl>
                                          </p:spTgt>
                                        </p:tgtEl>
                                        <p:attrNameLst>
                                          <p:attrName>fillcolor</p:attrName>
                                        </p:attrNameLst>
                                      </p:cBhvr>
                                      <p:by>
                                        <p:hsl h="10842353" s="0" l="0"/>
                                      </p:by>
                                    </p:animClr>
                                    <p:animClr clrSpc="hsl" dir="cw">
                                      <p:cBhvr>
                                        <p:cTn id="18" dur="500" fill="hold"/>
                                        <p:tgtEl>
                                          <p:spTgt spid="3">
                                            <p:txEl>
                                              <p:pRg st="2" end="2"/>
                                            </p:txEl>
                                          </p:spTgt>
                                        </p:tgtEl>
                                        <p:attrNameLst>
                                          <p:attrName>stroke.color</p:attrName>
                                        </p:attrNameLst>
                                      </p:cBhvr>
                                      <p:by>
                                        <p:hsl h="10842353" s="0" l="0"/>
                                      </p:by>
                                    </p:animClr>
                                    <p:set>
                                      <p:cBhvr>
                                        <p:cTn id="19"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pPr algn="ctr"/>
            <a:r>
              <a:rPr lang="fa-IR" b="1" smtClean="0">
                <a:cs typeface="B Nazanin" pitchFamily="2" charset="-78"/>
              </a:rPr>
              <a:t>نشانه های نگارشی</a:t>
            </a:r>
            <a:endParaRPr lang="fa-IR" smtClean="0"/>
          </a:p>
        </p:txBody>
      </p:sp>
      <p:sp>
        <p:nvSpPr>
          <p:cNvPr id="3" name="Content Placeholder 2"/>
          <p:cNvSpPr>
            <a:spLocks noGrp="1"/>
          </p:cNvSpPr>
          <p:nvPr>
            <p:ph idx="1"/>
          </p:nvPr>
        </p:nvSpPr>
        <p:spPr/>
        <p:txBody>
          <a:bodyPr/>
          <a:lstStyle/>
          <a:p>
            <a:pPr algn="just"/>
            <a:r>
              <a:rPr lang="fa-IR" b="1" smtClean="0">
                <a:cs typeface="B Nazanin" pitchFamily="2" charset="-78"/>
              </a:rPr>
              <a:t>نقطه ويرگول (</a:t>
            </a:r>
            <a:r>
              <a:rPr lang="fa-IR" b="1" smtClean="0">
                <a:solidFill>
                  <a:srgbClr val="FF0000"/>
                </a:solidFill>
                <a:cs typeface="B Nazanin" pitchFamily="2" charset="-78"/>
              </a:rPr>
              <a:t>؛</a:t>
            </a:r>
            <a:r>
              <a:rPr lang="fa-IR" b="1" smtClean="0">
                <a:cs typeface="B Nazanin" pitchFamily="2" charset="-78"/>
              </a:rPr>
              <a:t>) نشانه ی درنگ کمتر از نقطه و بيشتر از ويرگول</a:t>
            </a:r>
          </a:p>
          <a:p>
            <a:pPr algn="just">
              <a:buFontTx/>
              <a:buChar char="-"/>
            </a:pPr>
            <a:r>
              <a:rPr lang="fa-IR" b="1" smtClean="0">
                <a:solidFill>
                  <a:srgbClr val="FF0000"/>
                </a:solidFill>
                <a:cs typeface="B Nazanin" pitchFamily="2" charset="-78"/>
              </a:rPr>
              <a:t>هرگاه دو جمله ی مستقل به دلايل معنايی با يکديگر  پيوند يابند، ميان آن ها نقطه ويرگول قرار می گيرد:</a:t>
            </a:r>
          </a:p>
          <a:p>
            <a:pPr algn="just">
              <a:buFont typeface="Wingdings 2" pitchFamily="18" charset="2"/>
              <a:buNone/>
            </a:pPr>
            <a:r>
              <a:rPr lang="fa-IR" b="1" smtClean="0">
                <a:cs typeface="B Nazanin" pitchFamily="2" charset="-78"/>
              </a:rPr>
              <a:t>   * هر چه آشنايی ما بيشتر شد، پيوند دوستی محکم تر گشت</a:t>
            </a:r>
            <a:r>
              <a:rPr lang="fa-IR" b="1" smtClean="0">
                <a:solidFill>
                  <a:srgbClr val="FF0000"/>
                </a:solidFill>
                <a:cs typeface="B Nazanin" pitchFamily="2" charset="-78"/>
              </a:rPr>
              <a:t>؛</a:t>
            </a:r>
            <a:r>
              <a:rPr lang="fa-IR" b="1" smtClean="0">
                <a:cs typeface="B Nazanin" pitchFamily="2" charset="-78"/>
              </a:rPr>
              <a:t> زيرا ديدم آن چه را من انديشيده بودم، او گفته است.</a:t>
            </a:r>
          </a:p>
          <a:p>
            <a:pPr algn="just">
              <a:buFont typeface="Wingdings 2" pitchFamily="18" charset="2"/>
              <a:buNone/>
            </a:pPr>
            <a:r>
              <a:rPr lang="fa-IR" b="1" smtClean="0">
                <a:cs typeface="B Nazanin" pitchFamily="2" charset="-78"/>
              </a:rPr>
              <a:t>   * حافظ تجسم روح ايرانی است</a:t>
            </a:r>
            <a:r>
              <a:rPr lang="fa-IR" b="1" smtClean="0">
                <a:solidFill>
                  <a:srgbClr val="FF0000"/>
                </a:solidFill>
                <a:cs typeface="B Nazanin" pitchFamily="2" charset="-78"/>
              </a:rPr>
              <a:t>؛</a:t>
            </a:r>
            <a:r>
              <a:rPr lang="fa-IR" b="1" smtClean="0">
                <a:cs typeface="B Nazanin" pitchFamily="2" charset="-78"/>
              </a:rPr>
              <a:t> چيره دستی تام گوهرگران، هنر ظريف منبت کاران، بازتاب درخشان  مينياتورکاران و گلزار چشم نواز قالب ها را در شعر او می توان يافت.</a:t>
            </a:r>
          </a:p>
          <a:p>
            <a:pPr>
              <a:buFont typeface="Wingdings 2" pitchFamily="18" charset="2"/>
              <a:buNone/>
            </a:pPr>
            <a:endParaRPr lang="fa-IR" b="1" smtClean="0">
              <a:cs typeface="B Nazanin" pitchFamily="2" charset="-78"/>
            </a:endParaRPr>
          </a:p>
          <a:p>
            <a:pPr>
              <a:buFont typeface="Wingdings 2" pitchFamily="18" charset="2"/>
              <a:buNone/>
            </a:pPr>
            <a:endParaRPr lang="fa-IR" b="1" smtClean="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par>
                                <p:cTn id="11" presetID="2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edge">
                                      <p:cBhvr>
                                        <p:cTn id="13" dur="2000"/>
                                        <p:tgtEl>
                                          <p:spTgt spid="3">
                                            <p:txEl>
                                              <p:pRg st="2" end="2"/>
                                            </p:txEl>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edg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9175</Words>
  <Application>Microsoft Office PowerPoint</Application>
  <PresentationFormat>On-screen Show (4:3)</PresentationFormat>
  <Paragraphs>1083</Paragraphs>
  <Slides>114</Slides>
  <Notes>72</Notes>
  <HiddenSlides>0</HiddenSlides>
  <MMClips>0</MMClips>
  <ScaleCrop>false</ScaleCrop>
  <HeadingPairs>
    <vt:vector size="4" baseType="variant">
      <vt:variant>
        <vt:lpstr>Theme</vt:lpstr>
      </vt:variant>
      <vt:variant>
        <vt:i4>1</vt:i4>
      </vt:variant>
      <vt:variant>
        <vt:lpstr>Slide Titles</vt:lpstr>
      </vt:variant>
      <vt:variant>
        <vt:i4>114</vt:i4>
      </vt:variant>
    </vt:vector>
  </HeadingPairs>
  <TitlesOfParts>
    <vt:vector size="115" baseType="lpstr">
      <vt:lpstr>Office Theme</vt:lpstr>
      <vt:lpstr>Slide 1</vt:lpstr>
      <vt:lpstr>عناوین موضوعات کارگاه نامه نگاری و مکاتبات اداری  آشنایی با تقسیم بندی نامه ها  ریخت شناسی نامه ها شیوه نگارش نامه ها انواع نامه های اداری و مراحل تهیه آنها اصطلاح شناسی مکاتبات اداری نامه ها و شکایات حقوقی اسناد و نوشته های حقوقی  آشنایی با سبک نگارش انواع نامه های تسلیت ، تشکر ، دعوت ، خانوادگی و دوستانه ، خداحافظی ، تودیع و معارفه و ... </vt:lpstr>
      <vt:lpstr>اهمیت مکاتبات اداری</vt:lpstr>
      <vt:lpstr>اهمیت مکاتبات اداری</vt:lpstr>
      <vt:lpstr>Slide 5</vt:lpstr>
      <vt:lpstr>تعريف نامه ی اداری</vt:lpstr>
      <vt:lpstr>انواع نامه ها</vt:lpstr>
      <vt:lpstr>انواع نامه های اداری بر اساس نوع گيرنده</vt:lpstr>
      <vt:lpstr> نامه های اداری از دیدگاه ماهیت کار:</vt:lpstr>
      <vt:lpstr>نامه های اداری از نظر سطوح ارتباطی </vt:lpstr>
      <vt:lpstr>انواع نامه ها از نظر موضوع :</vt:lpstr>
      <vt:lpstr>ابعاد نامه های اداری</vt:lpstr>
      <vt:lpstr>ریخت شناسی نامه های اداری</vt:lpstr>
      <vt:lpstr>اجزای نامه ی اداری</vt:lpstr>
      <vt:lpstr>آغاز نامه های اداری</vt:lpstr>
      <vt:lpstr>برخی از ويژگی های يک نامه ی اداری خوب</vt:lpstr>
      <vt:lpstr>متن نامه اداری باید چگونه باشد؟</vt:lpstr>
      <vt:lpstr>نامه را با چه عبارتی آغاز کنيم؟</vt:lpstr>
      <vt:lpstr>نام و عنوان مخاطب نامه را چگونه بنويسيم؟</vt:lpstr>
      <vt:lpstr>نام و عنوان مخاطب نامه را چگونه بنويسيم؟</vt:lpstr>
      <vt:lpstr>آغاز نامه</vt:lpstr>
      <vt:lpstr>آغاز نامه</vt:lpstr>
      <vt:lpstr>آغاز نامه</vt:lpstr>
      <vt:lpstr>ويژگی های متن نامه</vt:lpstr>
      <vt:lpstr>مقدمه نامه</vt:lpstr>
      <vt:lpstr>شیوه نگارش متن نامه های اداری</vt:lpstr>
      <vt:lpstr>انتخاب واژگان نامه ها</vt:lpstr>
      <vt:lpstr>انتخاب واژگان</vt:lpstr>
      <vt:lpstr>پايان نامه</vt:lpstr>
      <vt:lpstr>پایان نامه های اداری</vt:lpstr>
      <vt:lpstr>Slide 31</vt:lpstr>
      <vt:lpstr>نام و عنوان امضا کننده</vt:lpstr>
      <vt:lpstr>گيرندگان رونوشت</vt:lpstr>
      <vt:lpstr>اصطلاحات رایج و متداول نامه های اداری</vt:lpstr>
      <vt:lpstr>Slide 35</vt:lpstr>
      <vt:lpstr>Slide 36</vt:lpstr>
      <vt:lpstr>توصیه های کلی</vt:lpstr>
      <vt:lpstr>Slide 38</vt:lpstr>
      <vt:lpstr>بازبينی نامه</vt:lpstr>
      <vt:lpstr>آسيب شناسی نامه های اداری</vt:lpstr>
      <vt:lpstr>آسيب شناسی نامه های اداری</vt:lpstr>
      <vt:lpstr>آسيب شناسی نامه های اداری</vt:lpstr>
      <vt:lpstr>آسيب شناسی نامه های اداری</vt:lpstr>
      <vt:lpstr>آسيب شناسی نامه های اداری</vt:lpstr>
      <vt:lpstr>نمونه نامه درخواست تشویقی جهت کارمندان  </vt:lpstr>
      <vt:lpstr>نمونه نامه در خصوص عدم پاسخ یک اداره به نامه ارسالی </vt:lpstr>
      <vt:lpstr>نمونه نامه درخواست مرخصی </vt:lpstr>
      <vt:lpstr> نامه اداری داخلی- با ماهیت هماهنگی                  </vt:lpstr>
      <vt:lpstr> نامه اداری داخلی- با ماهیت دستوری</vt:lpstr>
      <vt:lpstr> نمونه نامه استفای اداری</vt:lpstr>
      <vt:lpstr> نمونه آگهی استخدامی</vt:lpstr>
      <vt:lpstr>نمونه نامه اداری ـ  نامه اداری خارجی</vt:lpstr>
      <vt:lpstr>انواع متنهای کوتاه رسمی : </vt:lpstr>
      <vt:lpstr>واژه های کلیدی سپاس نامه ها :  مهمترین واژه هایی که در تهیه سپاس نامه ها کاربرد دارند ، عبارتند از : </vt:lpstr>
      <vt:lpstr>Slide 55</vt:lpstr>
      <vt:lpstr>واژه های کلیدی تبریک نامه ها :  مهمترین واژه هایی که در تهیه تبریک نامه ها کاربرد دارند ، عبارتند از : </vt:lpstr>
      <vt:lpstr>Slide 57</vt:lpstr>
      <vt:lpstr>Slide 58</vt:lpstr>
      <vt:lpstr>Slide 59</vt:lpstr>
      <vt:lpstr>Slide 60</vt:lpstr>
      <vt:lpstr>Slide 61</vt:lpstr>
      <vt:lpstr>دعوت نامه </vt:lpstr>
      <vt:lpstr>Slide 63</vt:lpstr>
      <vt:lpstr>متنهای آمیخته</vt:lpstr>
      <vt:lpstr>Slide 65</vt:lpstr>
      <vt:lpstr>Slide 66</vt:lpstr>
      <vt:lpstr> ويرايش نامه عوامل خروج از زبان معيار</vt:lpstr>
      <vt:lpstr>خروج از قواعد دستوری</vt:lpstr>
      <vt:lpstr>در چه مواردی ميان نهاد جاندار و غير جاندار تفاوتی نيست؟</vt:lpstr>
      <vt:lpstr>نهاد اسم جمع</vt:lpstr>
      <vt:lpstr>نهاد مبهم</vt:lpstr>
      <vt:lpstr>شيوه ی درست نوشتن </vt:lpstr>
      <vt:lpstr>شيوه املای درست کلمات </vt:lpstr>
      <vt:lpstr>جمع بستن</vt:lpstr>
      <vt:lpstr>مطابقت صفت و موصوف</vt:lpstr>
      <vt:lpstr>ويرايش نامه</vt:lpstr>
      <vt:lpstr>ويرايش نامه</vt:lpstr>
      <vt:lpstr>ويرايش نامه</vt:lpstr>
      <vt:lpstr>ويرايش نامه</vt:lpstr>
      <vt:lpstr>ويرايش نامه</vt:lpstr>
      <vt:lpstr>ويرايش نامه</vt:lpstr>
      <vt:lpstr>ويرايش نامه</vt:lpstr>
      <vt:lpstr>ويرايش نامه</vt:lpstr>
      <vt:lpstr>ويرايش نامه</vt:lpstr>
      <vt:lpstr>ويرايش نامه</vt:lpstr>
      <vt:lpstr>ابهام معنايی</vt:lpstr>
      <vt:lpstr>ويرايش نامه</vt:lpstr>
      <vt:lpstr>ويرايش نامه</vt:lpstr>
      <vt:lpstr>ويرايش نامه</vt:lpstr>
      <vt:lpstr>ويرايش نامه</vt:lpstr>
      <vt:lpstr>حرف اضافه، حرف ربط، حرف نشانه</vt:lpstr>
      <vt:lpstr>حرف اضافه، حرف ربط، حرف نشانه</vt:lpstr>
      <vt:lpstr>کاربرد دو حرف ربط در جمله های مرکب</vt:lpstr>
      <vt:lpstr>استفاده از مجهول نابجا در جمله</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نشانه های نگارشی</vt:lpstr>
      <vt:lpstr>پيام تبريک</vt:lpstr>
      <vt:lpstr>پيام تبريک</vt:lpstr>
      <vt:lpstr>پيام تسليت</vt:lpstr>
      <vt:lpstr>پيام تسليت</vt:lpstr>
      <vt:lpstr>دعوت نامه</vt:lpstr>
      <vt:lpstr>Slide 114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marzi</dc:creator>
  <cp:lastModifiedBy>PEYMAN</cp:lastModifiedBy>
  <cp:revision>1</cp:revision>
  <dcterms:created xsi:type="dcterms:W3CDTF">2006-08-16T00:00:00Z</dcterms:created>
  <dcterms:modified xsi:type="dcterms:W3CDTF">2017-06-12T07:59:47Z</dcterms:modified>
</cp:coreProperties>
</file>